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56" r:id="rId2"/>
    <p:sldId id="265" r:id="rId3"/>
    <p:sldId id="272" r:id="rId4"/>
    <p:sldId id="257" r:id="rId5"/>
    <p:sldId id="259" r:id="rId6"/>
    <p:sldId id="263" r:id="rId7"/>
    <p:sldId id="264" r:id="rId8"/>
    <p:sldId id="258" r:id="rId9"/>
    <p:sldId id="267" r:id="rId10"/>
    <p:sldId id="268" r:id="rId11"/>
    <p:sldId id="275" r:id="rId12"/>
    <p:sldId id="276" r:id="rId13"/>
    <p:sldId id="277" r:id="rId14"/>
    <p:sldId id="278" r:id="rId15"/>
    <p:sldId id="273" r:id="rId16"/>
    <p:sldId id="260" r:id="rId17"/>
    <p:sldId id="270" r:id="rId18"/>
    <p:sldId id="269" r:id="rId19"/>
    <p:sldId id="274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9A9A9"/>
    <a:srgbClr val="AEAEAE"/>
    <a:srgbClr val="ADADAD"/>
    <a:srgbClr val="9292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4587" autoAdjust="0"/>
    <p:restoredTop sz="86475" autoAdjust="0"/>
  </p:normalViewPr>
  <p:slideViewPr>
    <p:cSldViewPr>
      <p:cViewPr>
        <p:scale>
          <a:sx n="70" d="100"/>
          <a:sy n="70" d="100"/>
        </p:scale>
        <p:origin x="-354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940A1-9B47-4D1A-91C7-C8676080C48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411C2-5E96-4275-B142-66D081B7A6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940A1-9B47-4D1A-91C7-C8676080C48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411C2-5E96-4275-B142-66D081B7A6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940A1-9B47-4D1A-91C7-C8676080C48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411C2-5E96-4275-B142-66D081B7A6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940A1-9B47-4D1A-91C7-C8676080C48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411C2-5E96-4275-B142-66D081B7A6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940A1-9B47-4D1A-91C7-C8676080C48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411C2-5E96-4275-B142-66D081B7A6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940A1-9B47-4D1A-91C7-C8676080C48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411C2-5E96-4275-B142-66D081B7A6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940A1-9B47-4D1A-91C7-C8676080C48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411C2-5E96-4275-B142-66D081B7A6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940A1-9B47-4D1A-91C7-C8676080C48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411C2-5E96-4275-B142-66D081B7A6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940A1-9B47-4D1A-91C7-C8676080C48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411C2-5E96-4275-B142-66D081B7A6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940A1-9B47-4D1A-91C7-C8676080C48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411C2-5E96-4275-B142-66D081B7A6A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940A1-9B47-4D1A-91C7-C8676080C48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38411C2-5E96-4275-B142-66D081B7A6AA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638411C2-5E96-4275-B142-66D081B7A6AA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CD3940A1-9B47-4D1A-91C7-C8676080C489}" type="datetimeFigureOut">
              <a:rPr lang="en-US" smtClean="0"/>
              <a:t>4/26/2012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14600"/>
            <a:ext cx="7543800" cy="259397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Design and Implementation of a De-synchronized Data Encryption (DES) Architecture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172200" y="5544234"/>
            <a:ext cx="167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Akshay Kansal</a:t>
            </a:r>
          </a:p>
          <a:p>
            <a:r>
              <a:rPr lang="en-US" sz="2000" dirty="0" smtClean="0"/>
              <a:t>Varun Dabas</a:t>
            </a:r>
          </a:p>
        </p:txBody>
      </p:sp>
    </p:spTree>
    <p:extLst>
      <p:ext uri="{BB962C8B-B14F-4D97-AF65-F5344CB8AC3E}">
        <p14:creationId xmlns:p14="http://schemas.microsoft.com/office/powerpoint/2010/main" val="197243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DES implementation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828800"/>
            <a:ext cx="7419975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4801" y="1905000"/>
            <a:ext cx="1142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Input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04800" y="2438400"/>
            <a:ext cx="1142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Clock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1" y="2819400"/>
            <a:ext cx="1142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Key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710545" y="6248400"/>
            <a:ext cx="8758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Output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flipH="1" flipV="1">
            <a:off x="4495800" y="5783036"/>
            <a:ext cx="457200" cy="381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492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Hardware implementation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721971"/>
            <a:ext cx="7620000" cy="4557058"/>
          </a:xfrm>
        </p:spPr>
      </p:pic>
    </p:spTree>
    <p:extLst>
      <p:ext uri="{BB962C8B-B14F-4D97-AF65-F5344CB8AC3E}">
        <p14:creationId xmlns:p14="http://schemas.microsoft.com/office/powerpoint/2010/main" val="3528998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case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721971"/>
            <a:ext cx="7620000" cy="4557058"/>
          </a:xfrm>
        </p:spPr>
      </p:pic>
    </p:spTree>
    <p:extLst>
      <p:ext uri="{BB962C8B-B14F-4D97-AF65-F5344CB8AC3E}">
        <p14:creationId xmlns:p14="http://schemas.microsoft.com/office/powerpoint/2010/main" val="321250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Verification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721971"/>
            <a:ext cx="7620000" cy="4557058"/>
          </a:xfrm>
        </p:spPr>
      </p:pic>
      <p:cxnSp>
        <p:nvCxnSpPr>
          <p:cNvPr id="7" name="Straight Arrow Connector 6"/>
          <p:cNvCxnSpPr/>
          <p:nvPr/>
        </p:nvCxnSpPr>
        <p:spPr>
          <a:xfrm flipH="1">
            <a:off x="5791200" y="2056263"/>
            <a:ext cx="457200" cy="2286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5448300" y="2463420"/>
            <a:ext cx="685800" cy="12681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2971800" y="5715000"/>
            <a:ext cx="76200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276833" y="1871597"/>
            <a:ext cx="11930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Message</a:t>
            </a:r>
            <a:endParaRPr lang="en-US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6248400" y="2263365"/>
            <a:ext cx="1066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Key</a:t>
            </a:r>
            <a:endParaRPr lang="en-US" sz="2000" dirty="0"/>
          </a:p>
        </p:txBody>
      </p:sp>
      <p:sp>
        <p:nvSpPr>
          <p:cNvPr id="15" name="TextBox 14"/>
          <p:cNvSpPr txBox="1"/>
          <p:nvPr/>
        </p:nvSpPr>
        <p:spPr>
          <a:xfrm>
            <a:off x="3886200" y="5530334"/>
            <a:ext cx="1066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Output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38730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143250" lvl="7" indent="0">
              <a:buNone/>
            </a:pPr>
            <a:endParaRPr lang="en-US" baseline="0" dirty="0" smtClean="0"/>
          </a:p>
        </p:txBody>
      </p:sp>
      <p:grpSp>
        <p:nvGrpSpPr>
          <p:cNvPr id="7" name="Group 6"/>
          <p:cNvGrpSpPr/>
          <p:nvPr/>
        </p:nvGrpSpPr>
        <p:grpSpPr>
          <a:xfrm>
            <a:off x="2657669" y="2362200"/>
            <a:ext cx="3514531" cy="2819400"/>
            <a:chOff x="2819400" y="2438400"/>
            <a:chExt cx="3514531" cy="2819400"/>
          </a:xfrm>
        </p:grpSpPr>
        <p:sp>
          <p:nvSpPr>
            <p:cNvPr id="4" name="Rectangle 3"/>
            <p:cNvSpPr/>
            <p:nvPr/>
          </p:nvSpPr>
          <p:spPr>
            <a:xfrm>
              <a:off x="2819400" y="2438400"/>
              <a:ext cx="3505200" cy="6096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Implement DES Architecture</a:t>
              </a:r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>
              <a:off x="2819400" y="3581400"/>
              <a:ext cx="3505200" cy="6096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Synchronous Pipelined DES Architecture</a:t>
              </a:r>
              <a:endParaRPr lang="en-US" dirty="0"/>
            </a:p>
          </p:txBody>
        </p:sp>
        <p:sp>
          <p:nvSpPr>
            <p:cNvPr id="6" name="Rectangle 5"/>
            <p:cNvSpPr/>
            <p:nvPr/>
          </p:nvSpPr>
          <p:spPr>
            <a:xfrm>
              <a:off x="2828731" y="4648200"/>
              <a:ext cx="3505200" cy="6096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De-synchronized Pipelined DES Architecture</a:t>
              </a:r>
              <a:endParaRPr lang="en-US" dirty="0"/>
            </a:p>
          </p:txBody>
        </p:sp>
        <p:cxnSp>
          <p:nvCxnSpPr>
            <p:cNvPr id="8" name="Straight Arrow Connector 7"/>
            <p:cNvCxnSpPr>
              <a:stCxn id="4" idx="2"/>
              <a:endCxn id="5" idx="0"/>
            </p:cNvCxnSpPr>
            <p:nvPr/>
          </p:nvCxnSpPr>
          <p:spPr>
            <a:xfrm>
              <a:off x="4572000" y="3048000"/>
              <a:ext cx="0" cy="5334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>
              <a:stCxn id="5" idx="2"/>
              <a:endCxn id="6" idx="0"/>
            </p:cNvCxnSpPr>
            <p:nvPr/>
          </p:nvCxnSpPr>
          <p:spPr>
            <a:xfrm>
              <a:off x="4572000" y="4191000"/>
              <a:ext cx="9331" cy="4572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026" name="Picture 2" descr="C:\Users\akshay\AppData\Local\Microsoft\Windows\Temporary Internet Files\Content.IE5\DZJPRITZ\MC900434713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2339199"/>
            <a:ext cx="509587" cy="534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akshay\AppData\Local\Microsoft\Windows\Temporary Internet Files\Content.IE5\DZJPRITZ\MC900434713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399" y="3559340"/>
            <a:ext cx="509587" cy="534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1275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</a:t>
            </a:r>
            <a:r>
              <a:rPr lang="en-US" baseline="0" dirty="0" smtClean="0"/>
              <a:t> Asynchronous 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552" y="1873155"/>
            <a:ext cx="7620000" cy="4800600"/>
          </a:xfrm>
        </p:spPr>
        <p:txBody>
          <a:bodyPr>
            <a:normAutofit/>
          </a:bodyPr>
          <a:lstStyle/>
          <a:p>
            <a:r>
              <a:rPr lang="en-US" dirty="0" smtClean="0"/>
              <a:t>Easier to avoid clock skew</a:t>
            </a:r>
          </a:p>
          <a:p>
            <a:r>
              <a:rPr lang="en-US" dirty="0" smtClean="0"/>
              <a:t>Low power efficient design</a:t>
            </a:r>
          </a:p>
          <a:p>
            <a:r>
              <a:rPr lang="en-US" dirty="0" smtClean="0"/>
              <a:t>Faster than synchronous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7894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De-synchronization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676400"/>
            <a:ext cx="5210175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657600"/>
            <a:ext cx="5181600" cy="183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09600" y="22595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Synchronous pipeline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09600" y="418743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De-synchronized pipeline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2514600" y="5421085"/>
            <a:ext cx="990600" cy="6953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066800" y="5766086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Asynchronous controllers</a:t>
            </a:r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2514600" y="5421085"/>
            <a:ext cx="1447800" cy="6953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7253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Asynchronous</a:t>
            </a:r>
            <a:r>
              <a:rPr lang="en-US" baseline="0" dirty="0" smtClean="0"/>
              <a:t> controllers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Controllers work through handshaking protocol</a:t>
            </a:r>
          </a:p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163784"/>
            <a:ext cx="7699664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 flipV="1">
            <a:off x="2296700" y="2911929"/>
            <a:ext cx="0" cy="268184"/>
          </a:xfrm>
          <a:prstGeom prst="straightConnector1">
            <a:avLst/>
          </a:prstGeom>
          <a:ln w="17907">
            <a:solidFill>
              <a:srgbClr val="ADADAD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5720525" y="2895600"/>
            <a:ext cx="0" cy="268184"/>
          </a:xfrm>
          <a:prstGeom prst="straightConnector1">
            <a:avLst/>
          </a:prstGeom>
          <a:ln w="17907">
            <a:solidFill>
              <a:srgbClr val="A9A9A9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2440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Asynchronous</a:t>
            </a:r>
            <a:r>
              <a:rPr lang="en-US" baseline="0" dirty="0" smtClean="0"/>
              <a:t> Pipelined DES Architecture</a:t>
            </a:r>
            <a:endParaRPr lang="en-US" dirty="0"/>
          </a:p>
        </p:txBody>
      </p:sp>
      <p:grpSp>
        <p:nvGrpSpPr>
          <p:cNvPr id="43" name="Group 42"/>
          <p:cNvGrpSpPr/>
          <p:nvPr/>
        </p:nvGrpSpPr>
        <p:grpSpPr>
          <a:xfrm>
            <a:off x="1634342" y="1477488"/>
            <a:ext cx="5528458" cy="4999512"/>
            <a:chOff x="1281917" y="1371600"/>
            <a:chExt cx="5528458" cy="4999512"/>
          </a:xfrm>
        </p:grpSpPr>
        <p:cxnSp>
          <p:nvCxnSpPr>
            <p:cNvPr id="44" name="Straight Arrow Connector 43"/>
            <p:cNvCxnSpPr/>
            <p:nvPr/>
          </p:nvCxnSpPr>
          <p:spPr>
            <a:xfrm flipH="1">
              <a:off x="6200775" y="3886200"/>
              <a:ext cx="1143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/>
            <p:nvPr/>
          </p:nvCxnSpPr>
          <p:spPr>
            <a:xfrm flipH="1">
              <a:off x="6200775" y="4686300"/>
              <a:ext cx="219075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/>
            <p:nvPr/>
          </p:nvCxnSpPr>
          <p:spPr>
            <a:xfrm flipH="1">
              <a:off x="6307404" y="5943600"/>
              <a:ext cx="236271" cy="2969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7" name="Rectangle 46"/>
            <p:cNvSpPr/>
            <p:nvPr/>
          </p:nvSpPr>
          <p:spPr>
            <a:xfrm>
              <a:off x="5857875" y="1371600"/>
              <a:ext cx="914400" cy="342900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100" dirty="0" smtClean="0">
                  <a:effectLst/>
                  <a:ea typeface="Calibri"/>
                  <a:cs typeface="Times New Roman"/>
                </a:rPr>
                <a:t>64-bit </a:t>
              </a:r>
              <a:r>
                <a:rPr lang="en-US" sz="1100" dirty="0">
                  <a:effectLst/>
                  <a:ea typeface="Calibri"/>
                  <a:cs typeface="Times New Roman"/>
                </a:rPr>
                <a:t>key</a:t>
              </a: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3571875" y="2971800"/>
              <a:ext cx="800100" cy="342900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100" i="1" dirty="0">
                  <a:solidFill>
                    <a:srgbClr val="FFFFFF"/>
                  </a:solidFill>
                  <a:latin typeface="Calibri"/>
                  <a:ea typeface="Calibri"/>
                  <a:cs typeface="Times New Roman"/>
                </a:rPr>
                <a:t>f</a:t>
              </a:r>
              <a:r>
                <a:rPr lang="en-US" sz="1100" dirty="0" smtClean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 </a:t>
              </a:r>
              <a:r>
                <a:rPr lang="en-US" sz="1100" dirty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function</a:t>
              </a:r>
              <a:endParaRPr lang="en-US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286375" y="2971800"/>
              <a:ext cx="914400" cy="342900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100" dirty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Key 1 48 bits</a:t>
              </a:r>
              <a:endParaRPr lang="en-US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5286375" y="3771900"/>
              <a:ext cx="914400" cy="342900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10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Key 2 48 bits</a:t>
              </a:r>
              <a:endParaRPr lang="en-US" sz="11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5286375" y="4562475"/>
              <a:ext cx="914400" cy="342900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10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Key 3 48 bits</a:t>
              </a:r>
              <a:endParaRPr lang="en-US" sz="11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5286375" y="5829300"/>
              <a:ext cx="1021029" cy="342900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100" dirty="0" smtClean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Key </a:t>
              </a:r>
              <a:r>
                <a:rPr lang="en-US" sz="1100" dirty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16 48 bits</a:t>
              </a:r>
              <a:endParaRPr lang="en-US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3571875" y="3771900"/>
              <a:ext cx="800100" cy="342900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100" i="1" dirty="0" smtClean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f</a:t>
              </a:r>
              <a:r>
                <a:rPr lang="en-US" sz="1100" dirty="0" smtClean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 </a:t>
              </a:r>
              <a:r>
                <a:rPr lang="en-US" sz="1100" dirty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function</a:t>
              </a:r>
              <a:endParaRPr lang="en-US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3571875" y="4562475"/>
              <a:ext cx="800100" cy="342900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100" i="1" dirty="0" smtClean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f</a:t>
              </a:r>
              <a:r>
                <a:rPr lang="en-US" sz="1100" dirty="0" smtClean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 </a:t>
              </a:r>
              <a:r>
                <a:rPr lang="en-US" sz="1100" dirty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function</a:t>
              </a:r>
              <a:endParaRPr lang="en-US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3571875" y="5829300"/>
              <a:ext cx="800100" cy="342900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100" i="1" dirty="0" smtClean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f</a:t>
              </a:r>
              <a:r>
                <a:rPr lang="en-US" sz="1100" dirty="0" smtClean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 </a:t>
              </a:r>
              <a:r>
                <a:rPr lang="en-US" sz="1100" dirty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function</a:t>
              </a:r>
              <a:endParaRPr lang="en-US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cxnSp>
          <p:nvCxnSpPr>
            <p:cNvPr id="56" name="Straight Arrow Connector 55"/>
            <p:cNvCxnSpPr/>
            <p:nvPr/>
          </p:nvCxnSpPr>
          <p:spPr>
            <a:xfrm>
              <a:off x="4143375" y="3314700"/>
              <a:ext cx="0" cy="4572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Straight Arrow Connector 56"/>
            <p:cNvCxnSpPr/>
            <p:nvPr/>
          </p:nvCxnSpPr>
          <p:spPr>
            <a:xfrm>
              <a:off x="4143375" y="4114800"/>
              <a:ext cx="0" cy="4572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8" name="Straight Arrow Connector 57"/>
            <p:cNvCxnSpPr/>
            <p:nvPr/>
          </p:nvCxnSpPr>
          <p:spPr>
            <a:xfrm>
              <a:off x="4143375" y="4914900"/>
              <a:ext cx="0" cy="914400"/>
            </a:xfrm>
            <a:prstGeom prst="straightConnector1">
              <a:avLst/>
            </a:prstGeom>
            <a:ln>
              <a:solidFill>
                <a:schemeClr val="dk1"/>
              </a:solidFill>
              <a:prstDash val="sysDot"/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5743575" y="5029200"/>
              <a:ext cx="0" cy="685800"/>
            </a:xfrm>
            <a:prstGeom prst="line">
              <a:avLst/>
            </a:prstGeom>
            <a:ln w="19050">
              <a:prstDash val="sysDot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Straight Arrow Connector 59"/>
            <p:cNvCxnSpPr/>
            <p:nvPr/>
          </p:nvCxnSpPr>
          <p:spPr>
            <a:xfrm>
              <a:off x="5972175" y="2472542"/>
              <a:ext cx="0" cy="49925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6315075" y="2472542"/>
              <a:ext cx="0" cy="141365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6419850" y="2472542"/>
              <a:ext cx="0" cy="221375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6543675" y="2472542"/>
              <a:ext cx="0" cy="347105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4" name="Straight Arrow Connector 63"/>
            <p:cNvCxnSpPr/>
            <p:nvPr/>
          </p:nvCxnSpPr>
          <p:spPr>
            <a:xfrm flipH="1">
              <a:off x="4371975" y="3086100"/>
              <a:ext cx="9144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5" name="Straight Arrow Connector 64"/>
            <p:cNvCxnSpPr/>
            <p:nvPr/>
          </p:nvCxnSpPr>
          <p:spPr>
            <a:xfrm flipH="1">
              <a:off x="4371975" y="3886200"/>
              <a:ext cx="914400" cy="0"/>
            </a:xfrm>
            <a:prstGeom prst="straightConnector1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66" name="Straight Arrow Connector 65"/>
            <p:cNvCxnSpPr/>
            <p:nvPr/>
          </p:nvCxnSpPr>
          <p:spPr>
            <a:xfrm flipH="1">
              <a:off x="4371975" y="4686300"/>
              <a:ext cx="914400" cy="0"/>
            </a:xfrm>
            <a:prstGeom prst="straightConnector1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67" name="Straight Arrow Connector 66"/>
            <p:cNvCxnSpPr/>
            <p:nvPr/>
          </p:nvCxnSpPr>
          <p:spPr>
            <a:xfrm>
              <a:off x="3800475" y="3314700"/>
              <a:ext cx="0" cy="457200"/>
            </a:xfrm>
            <a:prstGeom prst="straightConnector1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68" name="Straight Arrow Connector 67"/>
            <p:cNvCxnSpPr/>
            <p:nvPr/>
          </p:nvCxnSpPr>
          <p:spPr>
            <a:xfrm>
              <a:off x="3800475" y="4114800"/>
              <a:ext cx="0" cy="457200"/>
            </a:xfrm>
            <a:prstGeom prst="straightConnector1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69" name="Straight Arrow Connector 68"/>
            <p:cNvCxnSpPr/>
            <p:nvPr/>
          </p:nvCxnSpPr>
          <p:spPr>
            <a:xfrm>
              <a:off x="3800475" y="4914900"/>
              <a:ext cx="0" cy="914400"/>
            </a:xfrm>
            <a:prstGeom prst="straightConnector1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ysDot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70" name="Rectangle 69"/>
            <p:cNvSpPr/>
            <p:nvPr/>
          </p:nvSpPr>
          <p:spPr>
            <a:xfrm>
              <a:off x="2057400" y="1371600"/>
              <a:ext cx="914400" cy="3429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100" dirty="0" smtClean="0">
                  <a:effectLst/>
                  <a:ea typeface="Calibri"/>
                  <a:cs typeface="Times New Roman"/>
                </a:rPr>
                <a:t>64-bit </a:t>
              </a:r>
              <a:r>
                <a:rPr lang="en-US" sz="1100" dirty="0">
                  <a:effectLst/>
                  <a:ea typeface="Calibri"/>
                  <a:cs typeface="Times New Roman"/>
                </a:rPr>
                <a:t>Input</a:t>
              </a: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2057400" y="2171700"/>
              <a:ext cx="1285875" cy="685800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100" dirty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Shuffle the bits and split it in left half and right half</a:t>
              </a:r>
              <a:endParaRPr lang="en-US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cxnSp>
          <p:nvCxnSpPr>
            <p:cNvPr id="72" name="Straight Arrow Connector 71"/>
            <p:cNvCxnSpPr/>
            <p:nvPr/>
          </p:nvCxnSpPr>
          <p:spPr>
            <a:xfrm>
              <a:off x="2543175" y="1714500"/>
              <a:ext cx="0" cy="4572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2771775" y="2857500"/>
              <a:ext cx="0" cy="22860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>
              <a:off x="2428875" y="2857500"/>
              <a:ext cx="0" cy="34290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5" name="Straight Arrow Connector 74"/>
            <p:cNvCxnSpPr/>
            <p:nvPr/>
          </p:nvCxnSpPr>
          <p:spPr>
            <a:xfrm>
              <a:off x="2771775" y="3086100"/>
              <a:ext cx="8001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6" name="Straight Arrow Connector 75"/>
            <p:cNvCxnSpPr/>
            <p:nvPr/>
          </p:nvCxnSpPr>
          <p:spPr>
            <a:xfrm>
              <a:off x="2428875" y="3200400"/>
              <a:ext cx="11430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7" name="Rectangle 76"/>
            <p:cNvSpPr/>
            <p:nvPr/>
          </p:nvSpPr>
          <p:spPr>
            <a:xfrm>
              <a:off x="5591175" y="1977242"/>
              <a:ext cx="1219200" cy="495300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100" dirty="0" smtClean="0">
                  <a:ea typeface="Calibri"/>
                  <a:cs typeface="Times New Roman"/>
                </a:rPr>
                <a:t>Permutate and shift block</a:t>
              </a:r>
              <a:endParaRPr lang="en-US" sz="1100" dirty="0">
                <a:effectLst/>
                <a:ea typeface="Calibri"/>
                <a:cs typeface="Times New Roman"/>
              </a:endParaRPr>
            </a:p>
          </p:txBody>
        </p:sp>
        <p:cxnSp>
          <p:nvCxnSpPr>
            <p:cNvPr id="78" name="Straight Arrow Connector 77"/>
            <p:cNvCxnSpPr>
              <a:stCxn id="47" idx="2"/>
            </p:cNvCxnSpPr>
            <p:nvPr/>
          </p:nvCxnSpPr>
          <p:spPr>
            <a:xfrm flipH="1">
              <a:off x="6299736" y="1714500"/>
              <a:ext cx="15339" cy="292184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9" name="Straight Arrow Connector 78"/>
            <p:cNvCxnSpPr/>
            <p:nvPr/>
          </p:nvCxnSpPr>
          <p:spPr>
            <a:xfrm flipH="1">
              <a:off x="4371975" y="6028212"/>
              <a:ext cx="914400" cy="0"/>
            </a:xfrm>
            <a:prstGeom prst="straightConnector1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80" name="Straight Arrow Connector 79"/>
            <p:cNvCxnSpPr/>
            <p:nvPr/>
          </p:nvCxnSpPr>
          <p:spPr>
            <a:xfrm flipH="1">
              <a:off x="2581275" y="6096000"/>
              <a:ext cx="9906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81" name="Straight Arrow Connector 80"/>
            <p:cNvCxnSpPr/>
            <p:nvPr/>
          </p:nvCxnSpPr>
          <p:spPr>
            <a:xfrm flipH="1">
              <a:off x="2581275" y="5943600"/>
              <a:ext cx="9906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2" name="Rectangle 81"/>
            <p:cNvSpPr/>
            <p:nvPr/>
          </p:nvSpPr>
          <p:spPr>
            <a:xfrm>
              <a:off x="1281917" y="5685312"/>
              <a:ext cx="1285875" cy="685800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100" dirty="0" smtClean="0">
                  <a:solidFill>
                    <a:srgbClr val="FFFFFF"/>
                  </a:solidFill>
                  <a:latin typeface="Calibri"/>
                  <a:ea typeface="Calibri"/>
                  <a:cs typeface="Times New Roman"/>
                </a:rPr>
                <a:t>Combine the left and right bits and shuffle</a:t>
              </a:r>
              <a:endParaRPr lang="en-US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cxnSp>
          <p:nvCxnSpPr>
            <p:cNvPr id="83" name="Straight Arrow Connector 82"/>
            <p:cNvCxnSpPr/>
            <p:nvPr/>
          </p:nvCxnSpPr>
          <p:spPr>
            <a:xfrm flipV="1">
              <a:off x="1924854" y="4999512"/>
              <a:ext cx="0" cy="6858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4" name="Rectangle 83"/>
            <p:cNvSpPr/>
            <p:nvPr/>
          </p:nvSpPr>
          <p:spPr>
            <a:xfrm>
              <a:off x="1295400" y="4286993"/>
              <a:ext cx="1285875" cy="685800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200" dirty="0" smtClean="0">
                  <a:solidFill>
                    <a:srgbClr val="FFFFFF"/>
                  </a:solidFill>
                  <a:latin typeface="Calibri"/>
                  <a:ea typeface="Calibri"/>
                  <a:cs typeface="Times New Roman"/>
                </a:rPr>
                <a:t>Encrypted Message</a:t>
              </a:r>
            </a:p>
          </p:txBody>
        </p:sp>
      </p:grpSp>
      <p:sp>
        <p:nvSpPr>
          <p:cNvPr id="85" name="Rectangle 84"/>
          <p:cNvSpPr/>
          <p:nvPr/>
        </p:nvSpPr>
        <p:spPr>
          <a:xfrm>
            <a:off x="5024437" y="3048000"/>
            <a:ext cx="314325" cy="3200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 dirty="0">
                <a:effectLst/>
                <a:ea typeface="Calibri"/>
                <a:cs typeface="Times New Roman"/>
              </a:rPr>
              <a:t>P            I         P            E            L             I             N           I               N              G     </a:t>
            </a: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 dirty="0">
                <a:effectLst/>
                <a:ea typeface="Calibri"/>
                <a:cs typeface="Times New Roman"/>
              </a:rPr>
              <a:t>B   L    O   C   K</a:t>
            </a:r>
          </a:p>
        </p:txBody>
      </p:sp>
      <p:cxnSp>
        <p:nvCxnSpPr>
          <p:cNvPr id="86" name="Straight Arrow Connector 85"/>
          <p:cNvCxnSpPr/>
          <p:nvPr/>
        </p:nvCxnSpPr>
        <p:spPr>
          <a:xfrm flipV="1">
            <a:off x="5181599" y="6248400"/>
            <a:ext cx="0" cy="21188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4843462" y="6412468"/>
            <a:ext cx="7191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Reset</a:t>
            </a:r>
          </a:p>
        </p:txBody>
      </p:sp>
    </p:spTree>
    <p:extLst>
      <p:ext uri="{BB962C8B-B14F-4D97-AF65-F5344CB8AC3E}">
        <p14:creationId xmlns:p14="http://schemas.microsoft.com/office/powerpoint/2010/main" val="2566635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Implemented DES Architecture</a:t>
            </a:r>
          </a:p>
          <a:p>
            <a:r>
              <a:rPr lang="en-US" sz="2800" dirty="0" smtClean="0"/>
              <a:t>Pipelined the architecture</a:t>
            </a:r>
          </a:p>
          <a:p>
            <a:r>
              <a:rPr lang="en-US" sz="2800" dirty="0" smtClean="0"/>
              <a:t>De-synchronized the pipeline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8813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85750" lvl="7" indent="-285750"/>
            <a:r>
              <a:rPr lang="en-US" sz="2400" smtClean="0"/>
              <a:t>Learn about </a:t>
            </a:r>
            <a:r>
              <a:rPr lang="en-US" sz="2400" dirty="0" smtClean="0"/>
              <a:t>encryption</a:t>
            </a:r>
          </a:p>
          <a:p>
            <a:pPr marL="285750" lvl="7" indent="-285750"/>
            <a:r>
              <a:rPr lang="en-US" sz="2400" baseline="0" dirty="0" smtClean="0"/>
              <a:t>FPG</a:t>
            </a:r>
            <a:r>
              <a:rPr lang="en-US" sz="2400" dirty="0" smtClean="0"/>
              <a:t>A implementation</a:t>
            </a:r>
          </a:p>
          <a:p>
            <a:pPr marL="285750" lvl="7" indent="-285750"/>
            <a:r>
              <a:rPr lang="en-US" sz="2400" baseline="0" dirty="0" smtClean="0"/>
              <a:t>De-synchronization</a:t>
            </a:r>
            <a:r>
              <a:rPr lang="en-US" sz="2400" dirty="0" smtClean="0"/>
              <a:t> advantages</a:t>
            </a:r>
            <a:endParaRPr lang="en-US" sz="2400" baseline="0" dirty="0" smtClean="0"/>
          </a:p>
        </p:txBody>
      </p:sp>
    </p:spTree>
    <p:extLst>
      <p:ext uri="{BB962C8B-B14F-4D97-AF65-F5344CB8AC3E}">
        <p14:creationId xmlns:p14="http://schemas.microsoft.com/office/powerpoint/2010/main" val="418801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143250" lvl="7" indent="0">
              <a:buNone/>
            </a:pPr>
            <a:endParaRPr lang="en-US" baseline="0" dirty="0" smtClean="0"/>
          </a:p>
        </p:txBody>
      </p:sp>
      <p:grpSp>
        <p:nvGrpSpPr>
          <p:cNvPr id="7" name="Group 6"/>
          <p:cNvGrpSpPr/>
          <p:nvPr/>
        </p:nvGrpSpPr>
        <p:grpSpPr>
          <a:xfrm>
            <a:off x="2657669" y="2362200"/>
            <a:ext cx="3514531" cy="2819400"/>
            <a:chOff x="2819400" y="2438400"/>
            <a:chExt cx="3514531" cy="2819400"/>
          </a:xfrm>
        </p:grpSpPr>
        <p:sp>
          <p:nvSpPr>
            <p:cNvPr id="4" name="Rectangle 3"/>
            <p:cNvSpPr/>
            <p:nvPr/>
          </p:nvSpPr>
          <p:spPr>
            <a:xfrm>
              <a:off x="2819400" y="2438400"/>
              <a:ext cx="3505200" cy="6096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Implement DES Architecture</a:t>
              </a:r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>
              <a:off x="2819400" y="3581400"/>
              <a:ext cx="3505200" cy="6096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Synchronous Pipelined DES Architecture</a:t>
              </a:r>
              <a:endParaRPr lang="en-US" dirty="0"/>
            </a:p>
          </p:txBody>
        </p:sp>
        <p:sp>
          <p:nvSpPr>
            <p:cNvPr id="6" name="Rectangle 5"/>
            <p:cNvSpPr/>
            <p:nvPr/>
          </p:nvSpPr>
          <p:spPr>
            <a:xfrm>
              <a:off x="2828731" y="4648200"/>
              <a:ext cx="3505200" cy="6096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De-synchronized Pipelined DES Architecture</a:t>
              </a:r>
              <a:endParaRPr lang="en-US" dirty="0"/>
            </a:p>
          </p:txBody>
        </p:sp>
        <p:cxnSp>
          <p:nvCxnSpPr>
            <p:cNvPr id="8" name="Straight Arrow Connector 7"/>
            <p:cNvCxnSpPr>
              <a:stCxn id="4" idx="2"/>
              <a:endCxn id="5" idx="0"/>
            </p:cNvCxnSpPr>
            <p:nvPr/>
          </p:nvCxnSpPr>
          <p:spPr>
            <a:xfrm>
              <a:off x="4572000" y="3048000"/>
              <a:ext cx="0" cy="5334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>
              <a:stCxn id="5" idx="2"/>
              <a:endCxn id="6" idx="0"/>
            </p:cNvCxnSpPr>
            <p:nvPr/>
          </p:nvCxnSpPr>
          <p:spPr>
            <a:xfrm>
              <a:off x="4572000" y="4191000"/>
              <a:ext cx="9331" cy="4572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39070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 Encryption basics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876800" y="3372524"/>
            <a:ext cx="1828800" cy="6096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System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5866126" y="3067724"/>
            <a:ext cx="0" cy="304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4800600" y="1676400"/>
            <a:ext cx="2133599" cy="47692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Message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981200" y="3524924"/>
            <a:ext cx="1635967" cy="304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Encryption Key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4953000" y="5175378"/>
            <a:ext cx="1752600" cy="53962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Encrypted Message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5867400" y="3982124"/>
            <a:ext cx="0" cy="119325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5866126" y="2153324"/>
            <a:ext cx="0" cy="9144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3657600" y="3677324"/>
            <a:ext cx="1258359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0468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Data</a:t>
            </a:r>
            <a:r>
              <a:rPr lang="en-US" baseline="0" dirty="0" smtClean="0"/>
              <a:t> Encryption Standard Flow chart</a:t>
            </a:r>
            <a:endParaRPr lang="en-US" dirty="0"/>
          </a:p>
        </p:txBody>
      </p:sp>
      <p:grpSp>
        <p:nvGrpSpPr>
          <p:cNvPr id="19" name="Group 18"/>
          <p:cNvGrpSpPr/>
          <p:nvPr/>
        </p:nvGrpSpPr>
        <p:grpSpPr>
          <a:xfrm>
            <a:off x="1634342" y="1371600"/>
            <a:ext cx="5528458" cy="4999512"/>
            <a:chOff x="1281917" y="1371600"/>
            <a:chExt cx="5528458" cy="4999512"/>
          </a:xfrm>
        </p:grpSpPr>
        <p:cxnSp>
          <p:nvCxnSpPr>
            <p:cNvPr id="71" name="Straight Arrow Connector 70"/>
            <p:cNvCxnSpPr/>
            <p:nvPr/>
          </p:nvCxnSpPr>
          <p:spPr>
            <a:xfrm flipH="1">
              <a:off x="6200775" y="3886200"/>
              <a:ext cx="1143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2" name="Straight Arrow Connector 71"/>
            <p:cNvCxnSpPr/>
            <p:nvPr/>
          </p:nvCxnSpPr>
          <p:spPr>
            <a:xfrm flipH="1">
              <a:off x="6200775" y="4686300"/>
              <a:ext cx="219075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3" name="Straight Arrow Connector 72"/>
            <p:cNvCxnSpPr/>
            <p:nvPr/>
          </p:nvCxnSpPr>
          <p:spPr>
            <a:xfrm flipH="1">
              <a:off x="6307404" y="5943600"/>
              <a:ext cx="236271" cy="2969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0" name="Rectangle 39"/>
            <p:cNvSpPr/>
            <p:nvPr/>
          </p:nvSpPr>
          <p:spPr>
            <a:xfrm>
              <a:off x="5857875" y="1371600"/>
              <a:ext cx="914400" cy="342900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100" dirty="0" smtClean="0">
                  <a:effectLst/>
                  <a:ea typeface="Calibri"/>
                  <a:cs typeface="Times New Roman"/>
                </a:rPr>
                <a:t>64-bit </a:t>
              </a:r>
              <a:r>
                <a:rPr lang="en-US" sz="1100" dirty="0">
                  <a:effectLst/>
                  <a:ea typeface="Calibri"/>
                  <a:cs typeface="Times New Roman"/>
                </a:rPr>
                <a:t>key</a:t>
              </a: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3571875" y="2971800"/>
              <a:ext cx="800100" cy="342900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100" i="1" dirty="0">
                  <a:solidFill>
                    <a:srgbClr val="FFFFFF"/>
                  </a:solidFill>
                  <a:latin typeface="Calibri"/>
                  <a:ea typeface="Calibri"/>
                  <a:cs typeface="Times New Roman"/>
                </a:rPr>
                <a:t>f</a:t>
              </a:r>
              <a:r>
                <a:rPr lang="en-US" sz="1100" dirty="0" smtClean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 </a:t>
              </a:r>
              <a:r>
                <a:rPr lang="en-US" sz="1100" dirty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function</a:t>
              </a:r>
              <a:endParaRPr lang="en-US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5286375" y="2971800"/>
              <a:ext cx="914400" cy="342900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100" dirty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Key 1 48 bits</a:t>
              </a:r>
              <a:endParaRPr lang="en-US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5286375" y="3771900"/>
              <a:ext cx="914400" cy="342900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10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Key 2 48 bits</a:t>
              </a:r>
              <a:endParaRPr lang="en-US" sz="11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5286375" y="4562475"/>
              <a:ext cx="914400" cy="342900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10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Key 3 48 bits</a:t>
              </a:r>
              <a:endParaRPr lang="en-US" sz="11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5286375" y="5829300"/>
              <a:ext cx="1021029" cy="342900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100" dirty="0" smtClean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Key </a:t>
              </a:r>
              <a:r>
                <a:rPr lang="en-US" sz="1100" dirty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16 48 bits</a:t>
              </a:r>
              <a:endParaRPr lang="en-US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3571875" y="3771900"/>
              <a:ext cx="800100" cy="342900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100" i="1" dirty="0" smtClean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f</a:t>
              </a:r>
              <a:r>
                <a:rPr lang="en-US" sz="1100" dirty="0" smtClean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 </a:t>
              </a:r>
              <a:r>
                <a:rPr lang="en-US" sz="1100" dirty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function</a:t>
              </a:r>
              <a:endParaRPr lang="en-US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3571875" y="4562475"/>
              <a:ext cx="800100" cy="342900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100" i="1" dirty="0" smtClean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f</a:t>
              </a:r>
              <a:r>
                <a:rPr lang="en-US" sz="1100" dirty="0" smtClean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 </a:t>
              </a:r>
              <a:r>
                <a:rPr lang="en-US" sz="1100" dirty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function</a:t>
              </a:r>
              <a:endParaRPr lang="en-US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3571875" y="5829300"/>
              <a:ext cx="800100" cy="342900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100" i="1" dirty="0" smtClean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f</a:t>
              </a:r>
              <a:r>
                <a:rPr lang="en-US" sz="1100" dirty="0" smtClean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 </a:t>
              </a:r>
              <a:r>
                <a:rPr lang="en-US" sz="1100" dirty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function</a:t>
              </a:r>
              <a:endParaRPr lang="en-US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cxnSp>
          <p:nvCxnSpPr>
            <p:cNvPr id="49" name="Straight Arrow Connector 48"/>
            <p:cNvCxnSpPr/>
            <p:nvPr/>
          </p:nvCxnSpPr>
          <p:spPr>
            <a:xfrm>
              <a:off x="4143375" y="3314700"/>
              <a:ext cx="0" cy="4572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Straight Arrow Connector 49"/>
            <p:cNvCxnSpPr/>
            <p:nvPr/>
          </p:nvCxnSpPr>
          <p:spPr>
            <a:xfrm>
              <a:off x="4143375" y="4114800"/>
              <a:ext cx="0" cy="4572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1" name="Straight Arrow Connector 50"/>
            <p:cNvCxnSpPr/>
            <p:nvPr/>
          </p:nvCxnSpPr>
          <p:spPr>
            <a:xfrm>
              <a:off x="4143375" y="4914900"/>
              <a:ext cx="0" cy="914400"/>
            </a:xfrm>
            <a:prstGeom prst="straightConnector1">
              <a:avLst/>
            </a:prstGeom>
            <a:ln>
              <a:solidFill>
                <a:schemeClr val="dk1"/>
              </a:solidFill>
              <a:prstDash val="sysDot"/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5743575" y="5029200"/>
              <a:ext cx="0" cy="685800"/>
            </a:xfrm>
            <a:prstGeom prst="line">
              <a:avLst/>
            </a:prstGeom>
            <a:ln w="19050">
              <a:prstDash val="sysDot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Straight Arrow Connector 52"/>
            <p:cNvCxnSpPr/>
            <p:nvPr/>
          </p:nvCxnSpPr>
          <p:spPr>
            <a:xfrm>
              <a:off x="5972175" y="2472542"/>
              <a:ext cx="0" cy="49925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6315075" y="2472542"/>
              <a:ext cx="0" cy="141365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6419850" y="2472542"/>
              <a:ext cx="0" cy="221375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6543675" y="2472542"/>
              <a:ext cx="0" cy="347105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Straight Arrow Connector 56"/>
            <p:cNvCxnSpPr/>
            <p:nvPr/>
          </p:nvCxnSpPr>
          <p:spPr>
            <a:xfrm flipH="1">
              <a:off x="4371975" y="3086100"/>
              <a:ext cx="9144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8" name="Straight Arrow Connector 57"/>
            <p:cNvCxnSpPr/>
            <p:nvPr/>
          </p:nvCxnSpPr>
          <p:spPr>
            <a:xfrm flipH="1">
              <a:off x="4371975" y="3886200"/>
              <a:ext cx="914400" cy="0"/>
            </a:xfrm>
            <a:prstGeom prst="straightConnector1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59" name="Straight Arrow Connector 58"/>
            <p:cNvCxnSpPr/>
            <p:nvPr/>
          </p:nvCxnSpPr>
          <p:spPr>
            <a:xfrm flipH="1">
              <a:off x="4371975" y="4686300"/>
              <a:ext cx="914400" cy="0"/>
            </a:xfrm>
            <a:prstGeom prst="straightConnector1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61" name="Straight Arrow Connector 60"/>
            <p:cNvCxnSpPr/>
            <p:nvPr/>
          </p:nvCxnSpPr>
          <p:spPr>
            <a:xfrm>
              <a:off x="3800475" y="3314700"/>
              <a:ext cx="0" cy="457200"/>
            </a:xfrm>
            <a:prstGeom prst="straightConnector1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62" name="Straight Arrow Connector 61"/>
            <p:cNvCxnSpPr/>
            <p:nvPr/>
          </p:nvCxnSpPr>
          <p:spPr>
            <a:xfrm>
              <a:off x="3800475" y="4114800"/>
              <a:ext cx="0" cy="457200"/>
            </a:xfrm>
            <a:prstGeom prst="straightConnector1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63" name="Straight Arrow Connector 62"/>
            <p:cNvCxnSpPr/>
            <p:nvPr/>
          </p:nvCxnSpPr>
          <p:spPr>
            <a:xfrm>
              <a:off x="3800475" y="4914900"/>
              <a:ext cx="0" cy="914400"/>
            </a:xfrm>
            <a:prstGeom prst="straightConnector1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ysDot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64" name="Rectangle 63"/>
            <p:cNvSpPr/>
            <p:nvPr/>
          </p:nvSpPr>
          <p:spPr>
            <a:xfrm>
              <a:off x="2057400" y="1371600"/>
              <a:ext cx="914400" cy="3429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100" dirty="0" smtClean="0">
                  <a:effectLst/>
                  <a:ea typeface="Calibri"/>
                  <a:cs typeface="Times New Roman"/>
                </a:rPr>
                <a:t>64-bit </a:t>
              </a:r>
              <a:r>
                <a:rPr lang="en-US" sz="1100" dirty="0">
                  <a:effectLst/>
                  <a:ea typeface="Calibri"/>
                  <a:cs typeface="Times New Roman"/>
                </a:rPr>
                <a:t>Input</a:t>
              </a: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2057400" y="2171700"/>
              <a:ext cx="1285875" cy="685800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100" dirty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Shuffle the bits and split it in left half and right half</a:t>
              </a:r>
              <a:endParaRPr lang="en-US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cxnSp>
          <p:nvCxnSpPr>
            <p:cNvPr id="66" name="Straight Arrow Connector 65"/>
            <p:cNvCxnSpPr/>
            <p:nvPr/>
          </p:nvCxnSpPr>
          <p:spPr>
            <a:xfrm>
              <a:off x="2543175" y="1714500"/>
              <a:ext cx="0" cy="4572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>
              <a:off x="2771775" y="2857500"/>
              <a:ext cx="0" cy="22860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>
              <a:off x="2428875" y="2857500"/>
              <a:ext cx="0" cy="34290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9" name="Straight Arrow Connector 68"/>
            <p:cNvCxnSpPr/>
            <p:nvPr/>
          </p:nvCxnSpPr>
          <p:spPr>
            <a:xfrm>
              <a:off x="2771775" y="3086100"/>
              <a:ext cx="8001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0" name="Straight Arrow Connector 69"/>
            <p:cNvCxnSpPr/>
            <p:nvPr/>
          </p:nvCxnSpPr>
          <p:spPr>
            <a:xfrm>
              <a:off x="2428875" y="3200400"/>
              <a:ext cx="11430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4" name="Rectangle 73"/>
            <p:cNvSpPr/>
            <p:nvPr/>
          </p:nvSpPr>
          <p:spPr>
            <a:xfrm>
              <a:off x="5591175" y="1977242"/>
              <a:ext cx="1219200" cy="495300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100" dirty="0" smtClean="0">
                  <a:ea typeface="Calibri"/>
                  <a:cs typeface="Times New Roman"/>
                </a:rPr>
                <a:t>Permutate and shift block</a:t>
              </a:r>
              <a:endParaRPr lang="en-US" sz="1100" dirty="0">
                <a:effectLst/>
                <a:ea typeface="Calibri"/>
                <a:cs typeface="Times New Roman"/>
              </a:endParaRPr>
            </a:p>
          </p:txBody>
        </p:sp>
        <p:cxnSp>
          <p:nvCxnSpPr>
            <p:cNvPr id="75" name="Straight Arrow Connector 74"/>
            <p:cNvCxnSpPr>
              <a:stCxn id="40" idx="2"/>
            </p:cNvCxnSpPr>
            <p:nvPr/>
          </p:nvCxnSpPr>
          <p:spPr>
            <a:xfrm flipH="1">
              <a:off x="6299736" y="1714500"/>
              <a:ext cx="15339" cy="292184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6" name="Straight Arrow Connector 75"/>
            <p:cNvCxnSpPr/>
            <p:nvPr/>
          </p:nvCxnSpPr>
          <p:spPr>
            <a:xfrm flipH="1">
              <a:off x="4371975" y="6028212"/>
              <a:ext cx="914400" cy="0"/>
            </a:xfrm>
            <a:prstGeom prst="straightConnector1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78" name="Straight Arrow Connector 77"/>
            <p:cNvCxnSpPr/>
            <p:nvPr/>
          </p:nvCxnSpPr>
          <p:spPr>
            <a:xfrm flipH="1">
              <a:off x="2581275" y="6096000"/>
              <a:ext cx="9906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9" name="Straight Arrow Connector 78"/>
            <p:cNvCxnSpPr/>
            <p:nvPr/>
          </p:nvCxnSpPr>
          <p:spPr>
            <a:xfrm flipH="1">
              <a:off x="2581275" y="5943600"/>
              <a:ext cx="9906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0" name="Rectangle 79"/>
            <p:cNvSpPr/>
            <p:nvPr/>
          </p:nvSpPr>
          <p:spPr>
            <a:xfrm>
              <a:off x="1281917" y="5685312"/>
              <a:ext cx="1285875" cy="685800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100" dirty="0" smtClean="0">
                  <a:solidFill>
                    <a:srgbClr val="FFFFFF"/>
                  </a:solidFill>
                  <a:latin typeface="Calibri"/>
                  <a:ea typeface="Calibri"/>
                  <a:cs typeface="Times New Roman"/>
                </a:rPr>
                <a:t>Combine the left and right bits and shuffle</a:t>
              </a:r>
              <a:endParaRPr lang="en-US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cxnSp>
          <p:nvCxnSpPr>
            <p:cNvPr id="81" name="Straight Arrow Connector 80"/>
            <p:cNvCxnSpPr/>
            <p:nvPr/>
          </p:nvCxnSpPr>
          <p:spPr>
            <a:xfrm flipV="1">
              <a:off x="1924854" y="4999512"/>
              <a:ext cx="0" cy="6858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2" name="Rectangle 81"/>
            <p:cNvSpPr/>
            <p:nvPr/>
          </p:nvSpPr>
          <p:spPr>
            <a:xfrm>
              <a:off x="1295400" y="4286993"/>
              <a:ext cx="1285875" cy="685800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200" dirty="0" smtClean="0">
                  <a:solidFill>
                    <a:srgbClr val="FFFFFF"/>
                  </a:solidFill>
                  <a:latin typeface="Calibri"/>
                  <a:ea typeface="Calibri"/>
                  <a:cs typeface="Times New Roman"/>
                </a:rPr>
                <a:t>Encrypted Message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57978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aseline="0" dirty="0" smtClean="0"/>
              <a:t>Pipelining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51300"/>
            <a:ext cx="8229600" cy="4525963"/>
          </a:xfrm>
        </p:spPr>
        <p:txBody>
          <a:bodyPr/>
          <a:lstStyle/>
          <a:p>
            <a:r>
              <a:rPr lang="en-US" dirty="0" smtClean="0"/>
              <a:t>A </a:t>
            </a:r>
            <a:r>
              <a:rPr lang="en-US" dirty="0"/>
              <a:t>technique used in </a:t>
            </a:r>
            <a:r>
              <a:rPr lang="en-US" dirty="0" smtClean="0"/>
              <a:t>digital design to </a:t>
            </a:r>
            <a:r>
              <a:rPr lang="en-US" dirty="0"/>
              <a:t>increase </a:t>
            </a:r>
            <a:r>
              <a:rPr lang="en-US" dirty="0" smtClean="0"/>
              <a:t>machine throughput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514600"/>
            <a:ext cx="4572000" cy="3409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124200" y="6375358"/>
            <a:ext cx="52578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http://www.digitalinternals.com/113/20090201/how-pipelining-improves-cpu-performance/</a:t>
            </a:r>
          </a:p>
        </p:txBody>
      </p:sp>
    </p:spTree>
    <p:extLst>
      <p:ext uri="{BB962C8B-B14F-4D97-AF65-F5344CB8AC3E}">
        <p14:creationId xmlns:p14="http://schemas.microsoft.com/office/powerpoint/2010/main" val="4032874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Data</a:t>
            </a:r>
            <a:r>
              <a:rPr lang="en-US" baseline="0" dirty="0" smtClean="0"/>
              <a:t> Encryption Standard Flow chart</a:t>
            </a:r>
            <a:endParaRPr lang="en-US" dirty="0"/>
          </a:p>
        </p:txBody>
      </p:sp>
      <p:grpSp>
        <p:nvGrpSpPr>
          <p:cNvPr id="84" name="Group 83"/>
          <p:cNvGrpSpPr/>
          <p:nvPr/>
        </p:nvGrpSpPr>
        <p:grpSpPr>
          <a:xfrm>
            <a:off x="1634342" y="1371600"/>
            <a:ext cx="5528458" cy="4999512"/>
            <a:chOff x="1281917" y="1371600"/>
            <a:chExt cx="5528458" cy="4999512"/>
          </a:xfrm>
        </p:grpSpPr>
        <p:cxnSp>
          <p:nvCxnSpPr>
            <p:cNvPr id="85" name="Straight Arrow Connector 84"/>
            <p:cNvCxnSpPr/>
            <p:nvPr/>
          </p:nvCxnSpPr>
          <p:spPr>
            <a:xfrm flipH="1">
              <a:off x="6200775" y="3886200"/>
              <a:ext cx="1143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86" name="Straight Arrow Connector 85"/>
            <p:cNvCxnSpPr/>
            <p:nvPr/>
          </p:nvCxnSpPr>
          <p:spPr>
            <a:xfrm flipH="1">
              <a:off x="6200775" y="4686300"/>
              <a:ext cx="219075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87" name="Straight Arrow Connector 86"/>
            <p:cNvCxnSpPr/>
            <p:nvPr/>
          </p:nvCxnSpPr>
          <p:spPr>
            <a:xfrm flipH="1">
              <a:off x="6307404" y="5943600"/>
              <a:ext cx="236271" cy="2969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8" name="Rectangle 87"/>
            <p:cNvSpPr/>
            <p:nvPr/>
          </p:nvSpPr>
          <p:spPr>
            <a:xfrm>
              <a:off x="5857875" y="1371600"/>
              <a:ext cx="914400" cy="342900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100" dirty="0" smtClean="0">
                  <a:effectLst/>
                  <a:ea typeface="Calibri"/>
                  <a:cs typeface="Times New Roman"/>
                </a:rPr>
                <a:t>64-bit </a:t>
              </a:r>
              <a:r>
                <a:rPr lang="en-US" sz="1100" dirty="0">
                  <a:effectLst/>
                  <a:ea typeface="Calibri"/>
                  <a:cs typeface="Times New Roman"/>
                </a:rPr>
                <a:t>key</a:t>
              </a:r>
            </a:p>
          </p:txBody>
        </p:sp>
        <p:sp>
          <p:nvSpPr>
            <p:cNvPr id="89" name="Rectangle 88"/>
            <p:cNvSpPr/>
            <p:nvPr/>
          </p:nvSpPr>
          <p:spPr>
            <a:xfrm>
              <a:off x="3571875" y="2971800"/>
              <a:ext cx="800100" cy="342900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100" i="1" dirty="0">
                  <a:solidFill>
                    <a:srgbClr val="FFFFFF"/>
                  </a:solidFill>
                  <a:latin typeface="Calibri"/>
                  <a:ea typeface="Calibri"/>
                  <a:cs typeface="Times New Roman"/>
                </a:rPr>
                <a:t>f</a:t>
              </a:r>
              <a:r>
                <a:rPr lang="en-US" sz="1100" dirty="0" smtClean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 </a:t>
              </a:r>
              <a:r>
                <a:rPr lang="en-US" sz="1100" dirty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function</a:t>
              </a:r>
              <a:endParaRPr lang="en-US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5286375" y="2971800"/>
              <a:ext cx="914400" cy="342900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100" dirty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Key 1 48 bits</a:t>
              </a:r>
              <a:endParaRPr lang="en-US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91" name="Rectangle 90"/>
            <p:cNvSpPr/>
            <p:nvPr/>
          </p:nvSpPr>
          <p:spPr>
            <a:xfrm>
              <a:off x="5286375" y="3771900"/>
              <a:ext cx="914400" cy="342900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10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Key 2 48 bits</a:t>
              </a:r>
              <a:endParaRPr lang="en-US" sz="11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92" name="Rectangle 91"/>
            <p:cNvSpPr/>
            <p:nvPr/>
          </p:nvSpPr>
          <p:spPr>
            <a:xfrm>
              <a:off x="5286375" y="4562475"/>
              <a:ext cx="914400" cy="342900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10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Key 3 48 bits</a:t>
              </a:r>
              <a:endParaRPr lang="en-US" sz="11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93" name="Rectangle 92"/>
            <p:cNvSpPr/>
            <p:nvPr/>
          </p:nvSpPr>
          <p:spPr>
            <a:xfrm>
              <a:off x="5286375" y="5829300"/>
              <a:ext cx="1021029" cy="342900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100" dirty="0" smtClean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Key </a:t>
              </a:r>
              <a:r>
                <a:rPr lang="en-US" sz="1100" dirty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16 48 bits</a:t>
              </a:r>
              <a:endParaRPr lang="en-US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94" name="Rectangle 93"/>
            <p:cNvSpPr/>
            <p:nvPr/>
          </p:nvSpPr>
          <p:spPr>
            <a:xfrm>
              <a:off x="3571875" y="3771900"/>
              <a:ext cx="800100" cy="342900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100" i="1" dirty="0" smtClean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f</a:t>
              </a:r>
              <a:r>
                <a:rPr lang="en-US" sz="1100" dirty="0" smtClean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 </a:t>
              </a:r>
              <a:r>
                <a:rPr lang="en-US" sz="1100" dirty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function</a:t>
              </a:r>
              <a:endParaRPr lang="en-US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95" name="Rectangle 94"/>
            <p:cNvSpPr/>
            <p:nvPr/>
          </p:nvSpPr>
          <p:spPr>
            <a:xfrm>
              <a:off x="3571875" y="4562475"/>
              <a:ext cx="800100" cy="342900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100" i="1" dirty="0" smtClean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f</a:t>
              </a:r>
              <a:r>
                <a:rPr lang="en-US" sz="1100" dirty="0" smtClean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 </a:t>
              </a:r>
              <a:r>
                <a:rPr lang="en-US" sz="1100" dirty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function</a:t>
              </a:r>
              <a:endParaRPr lang="en-US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96" name="Rectangle 95"/>
            <p:cNvSpPr/>
            <p:nvPr/>
          </p:nvSpPr>
          <p:spPr>
            <a:xfrm>
              <a:off x="3571875" y="5829300"/>
              <a:ext cx="800100" cy="342900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100" i="1" dirty="0" smtClean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f</a:t>
              </a:r>
              <a:r>
                <a:rPr lang="en-US" sz="1100" dirty="0" smtClean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 </a:t>
              </a:r>
              <a:r>
                <a:rPr lang="en-US" sz="1100" dirty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function</a:t>
              </a:r>
              <a:endParaRPr lang="en-US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cxnSp>
          <p:nvCxnSpPr>
            <p:cNvPr id="97" name="Straight Arrow Connector 96"/>
            <p:cNvCxnSpPr/>
            <p:nvPr/>
          </p:nvCxnSpPr>
          <p:spPr>
            <a:xfrm>
              <a:off x="4143375" y="3314700"/>
              <a:ext cx="0" cy="4572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8" name="Straight Arrow Connector 97"/>
            <p:cNvCxnSpPr/>
            <p:nvPr/>
          </p:nvCxnSpPr>
          <p:spPr>
            <a:xfrm>
              <a:off x="4143375" y="4114800"/>
              <a:ext cx="0" cy="4572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9" name="Straight Arrow Connector 98"/>
            <p:cNvCxnSpPr/>
            <p:nvPr/>
          </p:nvCxnSpPr>
          <p:spPr>
            <a:xfrm>
              <a:off x="4143375" y="4914900"/>
              <a:ext cx="0" cy="914400"/>
            </a:xfrm>
            <a:prstGeom prst="straightConnector1">
              <a:avLst/>
            </a:prstGeom>
            <a:ln>
              <a:solidFill>
                <a:schemeClr val="dk1"/>
              </a:solidFill>
              <a:prstDash val="sysDot"/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0" name="Straight Connector 99"/>
            <p:cNvCxnSpPr/>
            <p:nvPr/>
          </p:nvCxnSpPr>
          <p:spPr>
            <a:xfrm>
              <a:off x="5743575" y="5029200"/>
              <a:ext cx="0" cy="685800"/>
            </a:xfrm>
            <a:prstGeom prst="line">
              <a:avLst/>
            </a:prstGeom>
            <a:ln w="19050">
              <a:prstDash val="sysDot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1" name="Straight Arrow Connector 100"/>
            <p:cNvCxnSpPr/>
            <p:nvPr/>
          </p:nvCxnSpPr>
          <p:spPr>
            <a:xfrm>
              <a:off x="5972175" y="2472542"/>
              <a:ext cx="0" cy="49925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>
              <a:off x="6315075" y="2472542"/>
              <a:ext cx="0" cy="141365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3" name="Straight Connector 102"/>
            <p:cNvCxnSpPr/>
            <p:nvPr/>
          </p:nvCxnSpPr>
          <p:spPr>
            <a:xfrm>
              <a:off x="6419850" y="2472542"/>
              <a:ext cx="0" cy="221375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4" name="Straight Connector 103"/>
            <p:cNvCxnSpPr/>
            <p:nvPr/>
          </p:nvCxnSpPr>
          <p:spPr>
            <a:xfrm>
              <a:off x="6543675" y="2472542"/>
              <a:ext cx="0" cy="347105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5" name="Straight Arrow Connector 104"/>
            <p:cNvCxnSpPr/>
            <p:nvPr/>
          </p:nvCxnSpPr>
          <p:spPr>
            <a:xfrm flipH="1">
              <a:off x="4371975" y="3086100"/>
              <a:ext cx="9144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6" name="Straight Arrow Connector 105"/>
            <p:cNvCxnSpPr/>
            <p:nvPr/>
          </p:nvCxnSpPr>
          <p:spPr>
            <a:xfrm flipH="1">
              <a:off x="4371975" y="3886200"/>
              <a:ext cx="914400" cy="0"/>
            </a:xfrm>
            <a:prstGeom prst="straightConnector1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107" name="Straight Arrow Connector 106"/>
            <p:cNvCxnSpPr/>
            <p:nvPr/>
          </p:nvCxnSpPr>
          <p:spPr>
            <a:xfrm flipH="1">
              <a:off x="4371975" y="4686300"/>
              <a:ext cx="914400" cy="0"/>
            </a:xfrm>
            <a:prstGeom prst="straightConnector1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108" name="Straight Arrow Connector 107"/>
            <p:cNvCxnSpPr/>
            <p:nvPr/>
          </p:nvCxnSpPr>
          <p:spPr>
            <a:xfrm>
              <a:off x="3800475" y="3314700"/>
              <a:ext cx="0" cy="457200"/>
            </a:xfrm>
            <a:prstGeom prst="straightConnector1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109" name="Straight Arrow Connector 108"/>
            <p:cNvCxnSpPr/>
            <p:nvPr/>
          </p:nvCxnSpPr>
          <p:spPr>
            <a:xfrm>
              <a:off x="3800475" y="4114800"/>
              <a:ext cx="0" cy="457200"/>
            </a:xfrm>
            <a:prstGeom prst="straightConnector1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110" name="Straight Arrow Connector 109"/>
            <p:cNvCxnSpPr/>
            <p:nvPr/>
          </p:nvCxnSpPr>
          <p:spPr>
            <a:xfrm>
              <a:off x="3800475" y="4914900"/>
              <a:ext cx="0" cy="914400"/>
            </a:xfrm>
            <a:prstGeom prst="straightConnector1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ysDot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111" name="Rectangle 110"/>
            <p:cNvSpPr/>
            <p:nvPr/>
          </p:nvSpPr>
          <p:spPr>
            <a:xfrm>
              <a:off x="2057400" y="1371600"/>
              <a:ext cx="914400" cy="3429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100" dirty="0" smtClean="0">
                  <a:effectLst/>
                  <a:ea typeface="Calibri"/>
                  <a:cs typeface="Times New Roman"/>
                </a:rPr>
                <a:t>64-bit </a:t>
              </a:r>
              <a:r>
                <a:rPr lang="en-US" sz="1100" dirty="0">
                  <a:effectLst/>
                  <a:ea typeface="Calibri"/>
                  <a:cs typeface="Times New Roman"/>
                </a:rPr>
                <a:t>Input</a:t>
              </a:r>
            </a:p>
          </p:txBody>
        </p:sp>
        <p:sp>
          <p:nvSpPr>
            <p:cNvPr id="112" name="Rectangle 111"/>
            <p:cNvSpPr/>
            <p:nvPr/>
          </p:nvSpPr>
          <p:spPr>
            <a:xfrm>
              <a:off x="2057400" y="2171700"/>
              <a:ext cx="1285875" cy="685800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100" dirty="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Shuffle the bits and split it in left half and right half</a:t>
              </a:r>
              <a:endParaRPr lang="en-US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cxnSp>
          <p:nvCxnSpPr>
            <p:cNvPr id="113" name="Straight Arrow Connector 112"/>
            <p:cNvCxnSpPr/>
            <p:nvPr/>
          </p:nvCxnSpPr>
          <p:spPr>
            <a:xfrm>
              <a:off x="2543175" y="1714500"/>
              <a:ext cx="0" cy="4572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4" name="Straight Connector 113"/>
            <p:cNvCxnSpPr/>
            <p:nvPr/>
          </p:nvCxnSpPr>
          <p:spPr>
            <a:xfrm>
              <a:off x="2771775" y="2857500"/>
              <a:ext cx="0" cy="22860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5" name="Straight Connector 114"/>
            <p:cNvCxnSpPr/>
            <p:nvPr/>
          </p:nvCxnSpPr>
          <p:spPr>
            <a:xfrm>
              <a:off x="2428875" y="2857500"/>
              <a:ext cx="0" cy="34290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6" name="Straight Arrow Connector 115"/>
            <p:cNvCxnSpPr/>
            <p:nvPr/>
          </p:nvCxnSpPr>
          <p:spPr>
            <a:xfrm>
              <a:off x="2771775" y="3086100"/>
              <a:ext cx="8001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7" name="Straight Arrow Connector 116"/>
            <p:cNvCxnSpPr/>
            <p:nvPr/>
          </p:nvCxnSpPr>
          <p:spPr>
            <a:xfrm>
              <a:off x="2428875" y="3200400"/>
              <a:ext cx="11430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18" name="Rectangle 117"/>
            <p:cNvSpPr/>
            <p:nvPr/>
          </p:nvSpPr>
          <p:spPr>
            <a:xfrm>
              <a:off x="5591175" y="1977242"/>
              <a:ext cx="1219200" cy="495300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100" dirty="0" smtClean="0">
                  <a:ea typeface="Calibri"/>
                  <a:cs typeface="Times New Roman"/>
                </a:rPr>
                <a:t>Permutate and shift block</a:t>
              </a:r>
              <a:endParaRPr lang="en-US" sz="1100" dirty="0">
                <a:effectLst/>
                <a:ea typeface="Calibri"/>
                <a:cs typeface="Times New Roman"/>
              </a:endParaRPr>
            </a:p>
          </p:txBody>
        </p:sp>
        <p:cxnSp>
          <p:nvCxnSpPr>
            <p:cNvPr id="119" name="Straight Arrow Connector 118"/>
            <p:cNvCxnSpPr>
              <a:stCxn id="88" idx="2"/>
            </p:cNvCxnSpPr>
            <p:nvPr/>
          </p:nvCxnSpPr>
          <p:spPr>
            <a:xfrm flipH="1">
              <a:off x="6299736" y="1714500"/>
              <a:ext cx="15339" cy="292184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20" name="Straight Arrow Connector 119"/>
            <p:cNvCxnSpPr/>
            <p:nvPr/>
          </p:nvCxnSpPr>
          <p:spPr>
            <a:xfrm flipH="1">
              <a:off x="4371975" y="6028212"/>
              <a:ext cx="914400" cy="0"/>
            </a:xfrm>
            <a:prstGeom prst="straightConnector1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121" name="Straight Arrow Connector 120"/>
            <p:cNvCxnSpPr/>
            <p:nvPr/>
          </p:nvCxnSpPr>
          <p:spPr>
            <a:xfrm flipH="1">
              <a:off x="2581275" y="6096000"/>
              <a:ext cx="9906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22" name="Straight Arrow Connector 121"/>
            <p:cNvCxnSpPr/>
            <p:nvPr/>
          </p:nvCxnSpPr>
          <p:spPr>
            <a:xfrm flipH="1">
              <a:off x="2581275" y="5943600"/>
              <a:ext cx="9906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23" name="Rectangle 122"/>
            <p:cNvSpPr/>
            <p:nvPr/>
          </p:nvSpPr>
          <p:spPr>
            <a:xfrm>
              <a:off x="1281917" y="5685312"/>
              <a:ext cx="1285875" cy="685800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100" dirty="0" smtClean="0">
                  <a:solidFill>
                    <a:srgbClr val="FFFFFF"/>
                  </a:solidFill>
                  <a:latin typeface="Calibri"/>
                  <a:ea typeface="Calibri"/>
                  <a:cs typeface="Times New Roman"/>
                </a:rPr>
                <a:t>Combine the left and right bits and shuffle</a:t>
              </a:r>
              <a:endParaRPr lang="en-US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cxnSp>
          <p:nvCxnSpPr>
            <p:cNvPr id="124" name="Straight Arrow Connector 123"/>
            <p:cNvCxnSpPr/>
            <p:nvPr/>
          </p:nvCxnSpPr>
          <p:spPr>
            <a:xfrm flipV="1">
              <a:off x="1924854" y="4999512"/>
              <a:ext cx="0" cy="6858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25" name="Rectangle 124"/>
            <p:cNvSpPr/>
            <p:nvPr/>
          </p:nvSpPr>
          <p:spPr>
            <a:xfrm>
              <a:off x="1295400" y="4286993"/>
              <a:ext cx="1285875" cy="685800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200" dirty="0" smtClean="0">
                  <a:solidFill>
                    <a:srgbClr val="FFFFFF"/>
                  </a:solidFill>
                  <a:latin typeface="Calibri"/>
                  <a:ea typeface="Calibri"/>
                  <a:cs typeface="Times New Roman"/>
                </a:rPr>
                <a:t>Encrypted Message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02816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Synchronous Data Encryption Standard</a:t>
            </a:r>
            <a:endParaRPr lang="en-US" dirty="0"/>
          </a:p>
        </p:txBody>
      </p:sp>
      <p:grpSp>
        <p:nvGrpSpPr>
          <p:cNvPr id="134" name="Group 133"/>
          <p:cNvGrpSpPr/>
          <p:nvPr/>
        </p:nvGrpSpPr>
        <p:grpSpPr>
          <a:xfrm>
            <a:off x="1634342" y="1371600"/>
            <a:ext cx="5528458" cy="4999512"/>
            <a:chOff x="1634342" y="1371600"/>
            <a:chExt cx="5528458" cy="4999512"/>
          </a:xfrm>
        </p:grpSpPr>
        <p:grpSp>
          <p:nvGrpSpPr>
            <p:cNvPr id="86" name="Group 85"/>
            <p:cNvGrpSpPr/>
            <p:nvPr/>
          </p:nvGrpSpPr>
          <p:grpSpPr>
            <a:xfrm>
              <a:off x="1634342" y="1371600"/>
              <a:ext cx="5528458" cy="4999512"/>
              <a:chOff x="1281917" y="1371600"/>
              <a:chExt cx="5528458" cy="4999512"/>
            </a:xfrm>
          </p:grpSpPr>
          <p:cxnSp>
            <p:nvCxnSpPr>
              <p:cNvPr id="87" name="Straight Arrow Connector 86"/>
              <p:cNvCxnSpPr/>
              <p:nvPr/>
            </p:nvCxnSpPr>
            <p:spPr>
              <a:xfrm flipH="1">
                <a:off x="6200775" y="3886200"/>
                <a:ext cx="114300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8" name="Straight Arrow Connector 87"/>
              <p:cNvCxnSpPr/>
              <p:nvPr/>
            </p:nvCxnSpPr>
            <p:spPr>
              <a:xfrm flipH="1">
                <a:off x="6200775" y="4686300"/>
                <a:ext cx="219075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9" name="Straight Arrow Connector 88"/>
              <p:cNvCxnSpPr/>
              <p:nvPr/>
            </p:nvCxnSpPr>
            <p:spPr>
              <a:xfrm flipH="1">
                <a:off x="6307404" y="5943600"/>
                <a:ext cx="236271" cy="2969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90" name="Rectangle 89"/>
              <p:cNvSpPr/>
              <p:nvPr/>
            </p:nvSpPr>
            <p:spPr>
              <a:xfrm>
                <a:off x="5857875" y="1371600"/>
                <a:ext cx="914400" cy="342900"/>
              </a:xfrm>
              <a:prstGeom prst="rect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1100" dirty="0" smtClean="0">
                    <a:effectLst/>
                    <a:ea typeface="Calibri"/>
                    <a:cs typeface="Times New Roman"/>
                  </a:rPr>
                  <a:t>64-bit </a:t>
                </a:r>
                <a:r>
                  <a:rPr lang="en-US" sz="1100" dirty="0">
                    <a:effectLst/>
                    <a:ea typeface="Calibri"/>
                    <a:cs typeface="Times New Roman"/>
                  </a:rPr>
                  <a:t>key</a:t>
                </a:r>
              </a:p>
            </p:txBody>
          </p:sp>
          <p:sp>
            <p:nvSpPr>
              <p:cNvPr id="91" name="Rectangle 90"/>
              <p:cNvSpPr/>
              <p:nvPr/>
            </p:nvSpPr>
            <p:spPr>
              <a:xfrm>
                <a:off x="3571875" y="2971800"/>
                <a:ext cx="800100" cy="342900"/>
              </a:xfrm>
              <a:prstGeom prst="rect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1100" i="1" dirty="0">
                    <a:solidFill>
                      <a:srgbClr val="FFFFFF"/>
                    </a:solidFill>
                    <a:latin typeface="Calibri"/>
                    <a:ea typeface="Calibri"/>
                    <a:cs typeface="Times New Roman"/>
                  </a:rPr>
                  <a:t>f</a:t>
                </a:r>
                <a:r>
                  <a:rPr lang="en-US" sz="1100" dirty="0" smtClean="0">
                    <a:solidFill>
                      <a:srgbClr val="FFFFFF"/>
                    </a:solidFill>
                    <a:effectLst/>
                    <a:latin typeface="Calibri"/>
                    <a:ea typeface="Calibri"/>
                    <a:cs typeface="Times New Roman"/>
                  </a:rPr>
                  <a:t> </a:t>
                </a:r>
                <a:r>
                  <a:rPr lang="en-US" sz="1100" dirty="0">
                    <a:solidFill>
                      <a:srgbClr val="FFFFFF"/>
                    </a:solidFill>
                    <a:effectLst/>
                    <a:latin typeface="Calibri"/>
                    <a:ea typeface="Calibri"/>
                    <a:cs typeface="Times New Roman"/>
                  </a:rPr>
                  <a:t>function</a:t>
                </a:r>
                <a:endParaRPr lang="en-US" sz="11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  <p:sp>
            <p:nvSpPr>
              <p:cNvPr id="92" name="Rectangle 91"/>
              <p:cNvSpPr/>
              <p:nvPr/>
            </p:nvSpPr>
            <p:spPr>
              <a:xfrm>
                <a:off x="5286375" y="2971800"/>
                <a:ext cx="914400" cy="342900"/>
              </a:xfrm>
              <a:prstGeom prst="rect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1100" dirty="0">
                    <a:solidFill>
                      <a:srgbClr val="FFFFFF"/>
                    </a:solidFill>
                    <a:effectLst/>
                    <a:latin typeface="Calibri"/>
                    <a:ea typeface="Calibri"/>
                    <a:cs typeface="Times New Roman"/>
                  </a:rPr>
                  <a:t>Key 1 48 bits</a:t>
                </a:r>
                <a:endParaRPr lang="en-US" sz="11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  <p:sp>
            <p:nvSpPr>
              <p:cNvPr id="93" name="Rectangle 92"/>
              <p:cNvSpPr/>
              <p:nvPr/>
            </p:nvSpPr>
            <p:spPr>
              <a:xfrm>
                <a:off x="5286375" y="3771900"/>
                <a:ext cx="914400" cy="342900"/>
              </a:xfrm>
              <a:prstGeom prst="rect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1100">
                    <a:solidFill>
                      <a:srgbClr val="FFFFFF"/>
                    </a:solidFill>
                    <a:effectLst/>
                    <a:latin typeface="Calibri"/>
                    <a:ea typeface="Calibri"/>
                    <a:cs typeface="Times New Roman"/>
                  </a:rPr>
                  <a:t>Key 2 48 bits</a:t>
                </a:r>
                <a:endParaRPr lang="en-US" sz="110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  <p:sp>
            <p:nvSpPr>
              <p:cNvPr id="94" name="Rectangle 93"/>
              <p:cNvSpPr/>
              <p:nvPr/>
            </p:nvSpPr>
            <p:spPr>
              <a:xfrm>
                <a:off x="5286375" y="4562475"/>
                <a:ext cx="914400" cy="342900"/>
              </a:xfrm>
              <a:prstGeom prst="rect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1100">
                    <a:solidFill>
                      <a:srgbClr val="FFFFFF"/>
                    </a:solidFill>
                    <a:effectLst/>
                    <a:latin typeface="Calibri"/>
                    <a:ea typeface="Calibri"/>
                    <a:cs typeface="Times New Roman"/>
                  </a:rPr>
                  <a:t>Key 3 48 bits</a:t>
                </a:r>
                <a:endParaRPr lang="en-US" sz="110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  <p:sp>
            <p:nvSpPr>
              <p:cNvPr id="95" name="Rectangle 94"/>
              <p:cNvSpPr/>
              <p:nvPr/>
            </p:nvSpPr>
            <p:spPr>
              <a:xfrm>
                <a:off x="5286375" y="5829300"/>
                <a:ext cx="1021029" cy="342900"/>
              </a:xfrm>
              <a:prstGeom prst="rect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1100" dirty="0" smtClean="0">
                    <a:solidFill>
                      <a:srgbClr val="FFFFFF"/>
                    </a:solidFill>
                    <a:effectLst/>
                    <a:latin typeface="Calibri"/>
                    <a:ea typeface="Calibri"/>
                    <a:cs typeface="Times New Roman"/>
                  </a:rPr>
                  <a:t>Key </a:t>
                </a:r>
                <a:r>
                  <a:rPr lang="en-US" sz="1100" dirty="0">
                    <a:solidFill>
                      <a:srgbClr val="FFFFFF"/>
                    </a:solidFill>
                    <a:effectLst/>
                    <a:latin typeface="Calibri"/>
                    <a:ea typeface="Calibri"/>
                    <a:cs typeface="Times New Roman"/>
                  </a:rPr>
                  <a:t>16 48 bits</a:t>
                </a:r>
                <a:endParaRPr lang="en-US" sz="11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  <p:sp>
            <p:nvSpPr>
              <p:cNvPr id="96" name="Rectangle 95"/>
              <p:cNvSpPr/>
              <p:nvPr/>
            </p:nvSpPr>
            <p:spPr>
              <a:xfrm>
                <a:off x="3571875" y="3771900"/>
                <a:ext cx="800100" cy="342900"/>
              </a:xfrm>
              <a:prstGeom prst="rect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1100" i="1" dirty="0" smtClean="0">
                    <a:solidFill>
                      <a:srgbClr val="FFFFFF"/>
                    </a:solidFill>
                    <a:effectLst/>
                    <a:latin typeface="Calibri"/>
                    <a:ea typeface="Calibri"/>
                    <a:cs typeface="Times New Roman"/>
                  </a:rPr>
                  <a:t>f</a:t>
                </a:r>
                <a:r>
                  <a:rPr lang="en-US" sz="1100" dirty="0" smtClean="0">
                    <a:solidFill>
                      <a:srgbClr val="FFFFFF"/>
                    </a:solidFill>
                    <a:effectLst/>
                    <a:latin typeface="Calibri"/>
                    <a:ea typeface="Calibri"/>
                    <a:cs typeface="Times New Roman"/>
                  </a:rPr>
                  <a:t> </a:t>
                </a:r>
                <a:r>
                  <a:rPr lang="en-US" sz="1100" dirty="0">
                    <a:solidFill>
                      <a:srgbClr val="FFFFFF"/>
                    </a:solidFill>
                    <a:effectLst/>
                    <a:latin typeface="Calibri"/>
                    <a:ea typeface="Calibri"/>
                    <a:cs typeface="Times New Roman"/>
                  </a:rPr>
                  <a:t>function</a:t>
                </a:r>
                <a:endParaRPr lang="en-US" sz="11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  <p:sp>
            <p:nvSpPr>
              <p:cNvPr id="97" name="Rectangle 96"/>
              <p:cNvSpPr/>
              <p:nvPr/>
            </p:nvSpPr>
            <p:spPr>
              <a:xfrm>
                <a:off x="3571875" y="4562475"/>
                <a:ext cx="800100" cy="342900"/>
              </a:xfrm>
              <a:prstGeom prst="rect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1100" i="1" dirty="0" smtClean="0">
                    <a:solidFill>
                      <a:srgbClr val="FFFFFF"/>
                    </a:solidFill>
                    <a:effectLst/>
                    <a:latin typeface="Calibri"/>
                    <a:ea typeface="Calibri"/>
                    <a:cs typeface="Times New Roman"/>
                  </a:rPr>
                  <a:t>f</a:t>
                </a:r>
                <a:r>
                  <a:rPr lang="en-US" sz="1100" dirty="0" smtClean="0">
                    <a:solidFill>
                      <a:srgbClr val="FFFFFF"/>
                    </a:solidFill>
                    <a:effectLst/>
                    <a:latin typeface="Calibri"/>
                    <a:ea typeface="Calibri"/>
                    <a:cs typeface="Times New Roman"/>
                  </a:rPr>
                  <a:t> </a:t>
                </a:r>
                <a:r>
                  <a:rPr lang="en-US" sz="1100" dirty="0">
                    <a:solidFill>
                      <a:srgbClr val="FFFFFF"/>
                    </a:solidFill>
                    <a:effectLst/>
                    <a:latin typeface="Calibri"/>
                    <a:ea typeface="Calibri"/>
                    <a:cs typeface="Times New Roman"/>
                  </a:rPr>
                  <a:t>function</a:t>
                </a:r>
                <a:endParaRPr lang="en-US" sz="11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  <p:sp>
            <p:nvSpPr>
              <p:cNvPr id="98" name="Rectangle 97"/>
              <p:cNvSpPr/>
              <p:nvPr/>
            </p:nvSpPr>
            <p:spPr>
              <a:xfrm>
                <a:off x="3571875" y="5829300"/>
                <a:ext cx="800100" cy="342900"/>
              </a:xfrm>
              <a:prstGeom prst="rect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1100" i="1" dirty="0" smtClean="0">
                    <a:solidFill>
                      <a:srgbClr val="FFFFFF"/>
                    </a:solidFill>
                    <a:effectLst/>
                    <a:latin typeface="Calibri"/>
                    <a:ea typeface="Calibri"/>
                    <a:cs typeface="Times New Roman"/>
                  </a:rPr>
                  <a:t>f</a:t>
                </a:r>
                <a:r>
                  <a:rPr lang="en-US" sz="1100" dirty="0" smtClean="0">
                    <a:solidFill>
                      <a:srgbClr val="FFFFFF"/>
                    </a:solidFill>
                    <a:effectLst/>
                    <a:latin typeface="Calibri"/>
                    <a:ea typeface="Calibri"/>
                    <a:cs typeface="Times New Roman"/>
                  </a:rPr>
                  <a:t> </a:t>
                </a:r>
                <a:r>
                  <a:rPr lang="en-US" sz="1100" dirty="0">
                    <a:solidFill>
                      <a:srgbClr val="FFFFFF"/>
                    </a:solidFill>
                    <a:effectLst/>
                    <a:latin typeface="Calibri"/>
                    <a:ea typeface="Calibri"/>
                    <a:cs typeface="Times New Roman"/>
                  </a:rPr>
                  <a:t>function</a:t>
                </a:r>
                <a:endParaRPr lang="en-US" sz="11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  <p:cxnSp>
            <p:nvCxnSpPr>
              <p:cNvPr id="99" name="Straight Arrow Connector 98"/>
              <p:cNvCxnSpPr/>
              <p:nvPr/>
            </p:nvCxnSpPr>
            <p:spPr>
              <a:xfrm>
                <a:off x="4143375" y="3314700"/>
                <a:ext cx="0" cy="45720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0" name="Straight Arrow Connector 99"/>
              <p:cNvCxnSpPr/>
              <p:nvPr/>
            </p:nvCxnSpPr>
            <p:spPr>
              <a:xfrm>
                <a:off x="4143375" y="4114800"/>
                <a:ext cx="0" cy="45720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1" name="Straight Arrow Connector 100"/>
              <p:cNvCxnSpPr/>
              <p:nvPr/>
            </p:nvCxnSpPr>
            <p:spPr>
              <a:xfrm>
                <a:off x="4143375" y="4914900"/>
                <a:ext cx="0" cy="914400"/>
              </a:xfrm>
              <a:prstGeom prst="straightConnector1">
                <a:avLst/>
              </a:prstGeom>
              <a:ln>
                <a:solidFill>
                  <a:schemeClr val="dk1"/>
                </a:solidFill>
                <a:prstDash val="sysDot"/>
                <a:tailEnd type="arrow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101"/>
              <p:cNvCxnSpPr/>
              <p:nvPr/>
            </p:nvCxnSpPr>
            <p:spPr>
              <a:xfrm>
                <a:off x="5743575" y="5029200"/>
                <a:ext cx="0" cy="685800"/>
              </a:xfrm>
              <a:prstGeom prst="line">
                <a:avLst/>
              </a:prstGeom>
              <a:ln w="19050">
                <a:prstDash val="sysDot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3" name="Straight Arrow Connector 102"/>
              <p:cNvCxnSpPr/>
              <p:nvPr/>
            </p:nvCxnSpPr>
            <p:spPr>
              <a:xfrm>
                <a:off x="5972175" y="2472542"/>
                <a:ext cx="0" cy="49925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103"/>
              <p:cNvCxnSpPr/>
              <p:nvPr/>
            </p:nvCxnSpPr>
            <p:spPr>
              <a:xfrm>
                <a:off x="6315075" y="2472542"/>
                <a:ext cx="0" cy="1413658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/>
              <p:cNvCxnSpPr/>
              <p:nvPr/>
            </p:nvCxnSpPr>
            <p:spPr>
              <a:xfrm>
                <a:off x="6419850" y="2472542"/>
                <a:ext cx="0" cy="2213758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105"/>
              <p:cNvCxnSpPr/>
              <p:nvPr/>
            </p:nvCxnSpPr>
            <p:spPr>
              <a:xfrm>
                <a:off x="6543675" y="2472542"/>
                <a:ext cx="0" cy="3471058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7" name="Straight Arrow Connector 106"/>
              <p:cNvCxnSpPr/>
              <p:nvPr/>
            </p:nvCxnSpPr>
            <p:spPr>
              <a:xfrm flipH="1">
                <a:off x="4371975" y="3086100"/>
                <a:ext cx="914400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8" name="Straight Arrow Connector 107"/>
              <p:cNvCxnSpPr/>
              <p:nvPr/>
            </p:nvCxnSpPr>
            <p:spPr>
              <a:xfrm flipH="1">
                <a:off x="4371975" y="3886200"/>
                <a:ext cx="914400" cy="0"/>
              </a:xfrm>
              <a:prstGeom prst="straightConnector1">
                <a:avLst/>
              </a:prstGeom>
              <a:noFill/>
              <a:ln w="25400" cap="flat" cmpd="sng" algn="ctr">
                <a:solidFill>
                  <a:sysClr val="windowText" lastClr="000000"/>
                </a:solidFill>
                <a:prstDash val="solid"/>
                <a:tailEnd type="arrow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  <p:cxnSp>
            <p:nvCxnSpPr>
              <p:cNvPr id="109" name="Straight Arrow Connector 108"/>
              <p:cNvCxnSpPr/>
              <p:nvPr/>
            </p:nvCxnSpPr>
            <p:spPr>
              <a:xfrm flipH="1">
                <a:off x="4371975" y="4686300"/>
                <a:ext cx="914400" cy="0"/>
              </a:xfrm>
              <a:prstGeom prst="straightConnector1">
                <a:avLst/>
              </a:prstGeom>
              <a:noFill/>
              <a:ln w="25400" cap="flat" cmpd="sng" algn="ctr">
                <a:solidFill>
                  <a:sysClr val="windowText" lastClr="000000"/>
                </a:solidFill>
                <a:prstDash val="solid"/>
                <a:tailEnd type="arrow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  <p:cxnSp>
            <p:nvCxnSpPr>
              <p:cNvPr id="110" name="Straight Arrow Connector 109"/>
              <p:cNvCxnSpPr/>
              <p:nvPr/>
            </p:nvCxnSpPr>
            <p:spPr>
              <a:xfrm>
                <a:off x="3800475" y="3314700"/>
                <a:ext cx="0" cy="457200"/>
              </a:xfrm>
              <a:prstGeom prst="straightConnector1">
                <a:avLst/>
              </a:prstGeom>
              <a:noFill/>
              <a:ln w="25400" cap="flat" cmpd="sng" algn="ctr">
                <a:solidFill>
                  <a:sysClr val="windowText" lastClr="000000"/>
                </a:solidFill>
                <a:prstDash val="solid"/>
                <a:tailEnd type="arrow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  <p:cxnSp>
            <p:nvCxnSpPr>
              <p:cNvPr id="111" name="Straight Arrow Connector 110"/>
              <p:cNvCxnSpPr/>
              <p:nvPr/>
            </p:nvCxnSpPr>
            <p:spPr>
              <a:xfrm>
                <a:off x="3800475" y="4114800"/>
                <a:ext cx="0" cy="457200"/>
              </a:xfrm>
              <a:prstGeom prst="straightConnector1">
                <a:avLst/>
              </a:prstGeom>
              <a:noFill/>
              <a:ln w="25400" cap="flat" cmpd="sng" algn="ctr">
                <a:solidFill>
                  <a:sysClr val="windowText" lastClr="000000"/>
                </a:solidFill>
                <a:prstDash val="solid"/>
                <a:tailEnd type="arrow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  <p:cxnSp>
            <p:nvCxnSpPr>
              <p:cNvPr id="112" name="Straight Arrow Connector 111"/>
              <p:cNvCxnSpPr/>
              <p:nvPr/>
            </p:nvCxnSpPr>
            <p:spPr>
              <a:xfrm>
                <a:off x="3800475" y="4914900"/>
                <a:ext cx="0" cy="914400"/>
              </a:xfrm>
              <a:prstGeom prst="straightConnector1">
                <a:avLst/>
              </a:prstGeom>
              <a:noFill/>
              <a:ln w="25400" cap="flat" cmpd="sng" algn="ctr">
                <a:solidFill>
                  <a:sysClr val="windowText" lastClr="000000"/>
                </a:solidFill>
                <a:prstDash val="sysDot"/>
                <a:tailEnd type="arrow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  <p:sp>
            <p:nvSpPr>
              <p:cNvPr id="113" name="Rectangle 112"/>
              <p:cNvSpPr/>
              <p:nvPr/>
            </p:nvSpPr>
            <p:spPr>
              <a:xfrm>
                <a:off x="2057400" y="1371600"/>
                <a:ext cx="914400" cy="342900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1100" dirty="0" smtClean="0">
                    <a:effectLst/>
                    <a:ea typeface="Calibri"/>
                    <a:cs typeface="Times New Roman"/>
                  </a:rPr>
                  <a:t>64-bit </a:t>
                </a:r>
                <a:r>
                  <a:rPr lang="en-US" sz="1100" dirty="0">
                    <a:effectLst/>
                    <a:ea typeface="Calibri"/>
                    <a:cs typeface="Times New Roman"/>
                  </a:rPr>
                  <a:t>Input</a:t>
                </a:r>
              </a:p>
            </p:txBody>
          </p:sp>
          <p:sp>
            <p:nvSpPr>
              <p:cNvPr id="114" name="Rectangle 113"/>
              <p:cNvSpPr/>
              <p:nvPr/>
            </p:nvSpPr>
            <p:spPr>
              <a:xfrm>
                <a:off x="2057400" y="2171700"/>
                <a:ext cx="1285875" cy="685800"/>
              </a:xfrm>
              <a:prstGeom prst="rect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1100" dirty="0">
                    <a:solidFill>
                      <a:srgbClr val="FFFFFF"/>
                    </a:solidFill>
                    <a:effectLst/>
                    <a:latin typeface="Calibri"/>
                    <a:ea typeface="Calibri"/>
                    <a:cs typeface="Times New Roman"/>
                  </a:rPr>
                  <a:t>Shuffle the bits and split it in left half and right half</a:t>
                </a:r>
                <a:endParaRPr lang="en-US" sz="11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  <p:cxnSp>
            <p:nvCxnSpPr>
              <p:cNvPr id="115" name="Straight Arrow Connector 114"/>
              <p:cNvCxnSpPr/>
              <p:nvPr/>
            </p:nvCxnSpPr>
            <p:spPr>
              <a:xfrm>
                <a:off x="2543175" y="1714500"/>
                <a:ext cx="0" cy="45720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6" name="Straight Connector 115"/>
              <p:cNvCxnSpPr/>
              <p:nvPr/>
            </p:nvCxnSpPr>
            <p:spPr>
              <a:xfrm>
                <a:off x="2771775" y="2857500"/>
                <a:ext cx="0" cy="22860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/>
              <p:cNvCxnSpPr/>
              <p:nvPr/>
            </p:nvCxnSpPr>
            <p:spPr>
              <a:xfrm>
                <a:off x="2428875" y="2857500"/>
                <a:ext cx="0" cy="34290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8" name="Straight Arrow Connector 117"/>
              <p:cNvCxnSpPr/>
              <p:nvPr/>
            </p:nvCxnSpPr>
            <p:spPr>
              <a:xfrm>
                <a:off x="2771775" y="3086100"/>
                <a:ext cx="800100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9" name="Straight Arrow Connector 118"/>
              <p:cNvCxnSpPr/>
              <p:nvPr/>
            </p:nvCxnSpPr>
            <p:spPr>
              <a:xfrm>
                <a:off x="2428875" y="3200400"/>
                <a:ext cx="1143000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20" name="Rectangle 119"/>
              <p:cNvSpPr/>
              <p:nvPr/>
            </p:nvSpPr>
            <p:spPr>
              <a:xfrm>
                <a:off x="5591175" y="1977242"/>
                <a:ext cx="1219200" cy="495300"/>
              </a:xfrm>
              <a:prstGeom prst="rect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1100" dirty="0" smtClean="0">
                    <a:ea typeface="Calibri"/>
                    <a:cs typeface="Times New Roman"/>
                  </a:rPr>
                  <a:t>Permutate and shift block</a:t>
                </a:r>
                <a:endParaRPr lang="en-US" sz="1100" dirty="0">
                  <a:effectLst/>
                  <a:ea typeface="Calibri"/>
                  <a:cs typeface="Times New Roman"/>
                </a:endParaRPr>
              </a:p>
            </p:txBody>
          </p:sp>
          <p:cxnSp>
            <p:nvCxnSpPr>
              <p:cNvPr id="121" name="Straight Arrow Connector 120"/>
              <p:cNvCxnSpPr>
                <a:stCxn id="90" idx="2"/>
              </p:cNvCxnSpPr>
              <p:nvPr/>
            </p:nvCxnSpPr>
            <p:spPr>
              <a:xfrm flipH="1">
                <a:off x="6299736" y="1714500"/>
                <a:ext cx="15339" cy="292184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2" name="Straight Arrow Connector 121"/>
              <p:cNvCxnSpPr/>
              <p:nvPr/>
            </p:nvCxnSpPr>
            <p:spPr>
              <a:xfrm flipH="1">
                <a:off x="4371975" y="6028212"/>
                <a:ext cx="914400" cy="0"/>
              </a:xfrm>
              <a:prstGeom prst="straightConnector1">
                <a:avLst/>
              </a:prstGeom>
              <a:noFill/>
              <a:ln w="25400" cap="flat" cmpd="sng" algn="ctr">
                <a:solidFill>
                  <a:sysClr val="windowText" lastClr="000000"/>
                </a:solidFill>
                <a:prstDash val="solid"/>
                <a:tailEnd type="arrow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  <p:cxnSp>
            <p:nvCxnSpPr>
              <p:cNvPr id="123" name="Straight Arrow Connector 122"/>
              <p:cNvCxnSpPr/>
              <p:nvPr/>
            </p:nvCxnSpPr>
            <p:spPr>
              <a:xfrm flipH="1">
                <a:off x="2581275" y="6096000"/>
                <a:ext cx="990600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4" name="Straight Arrow Connector 123"/>
              <p:cNvCxnSpPr/>
              <p:nvPr/>
            </p:nvCxnSpPr>
            <p:spPr>
              <a:xfrm flipH="1">
                <a:off x="2581275" y="5943600"/>
                <a:ext cx="990600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25" name="Rectangle 124"/>
              <p:cNvSpPr/>
              <p:nvPr/>
            </p:nvSpPr>
            <p:spPr>
              <a:xfrm>
                <a:off x="1281917" y="5685312"/>
                <a:ext cx="1285875" cy="685800"/>
              </a:xfrm>
              <a:prstGeom prst="rect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1100" dirty="0" smtClean="0">
                    <a:solidFill>
                      <a:srgbClr val="FFFFFF"/>
                    </a:solidFill>
                    <a:latin typeface="Calibri"/>
                    <a:ea typeface="Calibri"/>
                    <a:cs typeface="Times New Roman"/>
                  </a:rPr>
                  <a:t>Combine the left and right bits and shuffle</a:t>
                </a:r>
                <a:endParaRPr lang="en-US" sz="11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  <p:cxnSp>
            <p:nvCxnSpPr>
              <p:cNvPr id="126" name="Straight Arrow Connector 125"/>
              <p:cNvCxnSpPr/>
              <p:nvPr/>
            </p:nvCxnSpPr>
            <p:spPr>
              <a:xfrm flipV="1">
                <a:off x="1924854" y="4999512"/>
                <a:ext cx="0" cy="68580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27" name="Rectangle 126"/>
              <p:cNvSpPr/>
              <p:nvPr/>
            </p:nvSpPr>
            <p:spPr>
              <a:xfrm>
                <a:off x="1295400" y="4286993"/>
                <a:ext cx="1285875" cy="685800"/>
              </a:xfrm>
              <a:prstGeom prst="rect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1200" dirty="0" smtClean="0">
                    <a:solidFill>
                      <a:srgbClr val="FFFFFF"/>
                    </a:solidFill>
                    <a:latin typeface="Calibri"/>
                    <a:ea typeface="Calibri"/>
                    <a:cs typeface="Times New Roman"/>
                  </a:rPr>
                  <a:t>Encrypted Message</a:t>
                </a:r>
              </a:p>
            </p:txBody>
          </p:sp>
        </p:grpSp>
        <p:sp>
          <p:nvSpPr>
            <p:cNvPr id="85" name="Rectangle 84"/>
            <p:cNvSpPr/>
            <p:nvPr/>
          </p:nvSpPr>
          <p:spPr>
            <a:xfrm>
              <a:off x="5024437" y="2988518"/>
              <a:ext cx="314325" cy="32004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100" dirty="0">
                  <a:effectLst/>
                  <a:ea typeface="Calibri"/>
                  <a:cs typeface="Times New Roman"/>
                </a:rPr>
                <a:t>P            I         P            E            L             I             N           I               N              G     </a:t>
              </a:r>
            </a:p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100" dirty="0">
                  <a:effectLst/>
                  <a:ea typeface="Calibri"/>
                  <a:cs typeface="Times New Roman"/>
                </a:rPr>
                <a:t>B   L    O   C   K</a:t>
              </a:r>
            </a:p>
          </p:txBody>
        </p:sp>
        <p:cxnSp>
          <p:nvCxnSpPr>
            <p:cNvPr id="130" name="Straight Arrow Connector 129"/>
            <p:cNvCxnSpPr>
              <a:endCxn id="85" idx="0"/>
            </p:cNvCxnSpPr>
            <p:nvPr/>
          </p:nvCxnSpPr>
          <p:spPr>
            <a:xfrm>
              <a:off x="5173681" y="1691492"/>
              <a:ext cx="7919" cy="129702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32" name="Rectangle 131"/>
            <p:cNvSpPr/>
            <p:nvPr/>
          </p:nvSpPr>
          <p:spPr>
            <a:xfrm>
              <a:off x="4724400" y="1371600"/>
              <a:ext cx="914400" cy="3429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100" dirty="0" smtClean="0">
                  <a:effectLst/>
                  <a:ea typeface="Calibri"/>
                  <a:cs typeface="Times New Roman"/>
                </a:rPr>
                <a:t>Clock</a:t>
              </a:r>
              <a:endParaRPr lang="en-US" sz="1100" dirty="0">
                <a:effectLst/>
                <a:ea typeface="Calibri"/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8842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Pipeline design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950" y="1600200"/>
            <a:ext cx="6953250" cy="456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Left Brace 2"/>
          <p:cNvSpPr/>
          <p:nvPr/>
        </p:nvSpPr>
        <p:spPr>
          <a:xfrm>
            <a:off x="838200" y="1432956"/>
            <a:ext cx="304800" cy="4586844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-61356" y="3541712"/>
            <a:ext cx="10329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Subkeys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1295400" y="6162676"/>
            <a:ext cx="0" cy="20585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949284" y="6336268"/>
            <a:ext cx="7271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Clock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419600" y="2057400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Each subkey is output every clock cycle</a:t>
            </a:r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>
          <a:xfrm flipH="1" flipV="1">
            <a:off x="2743200" y="1752600"/>
            <a:ext cx="1905000" cy="304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5791200" y="2590800"/>
            <a:ext cx="2133600" cy="3124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3848100" y="2286000"/>
            <a:ext cx="3390900" cy="2819400"/>
          </a:xfrm>
          <a:prstGeom prst="line">
            <a:avLst/>
          </a:prstGeom>
          <a:ln>
            <a:prstDash val="sysDot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1760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Thatch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291</TotalTime>
  <Words>404</Words>
  <Application>Microsoft Office PowerPoint</Application>
  <PresentationFormat>On-screen Show (4:3)</PresentationFormat>
  <Paragraphs>118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Adjacency</vt:lpstr>
      <vt:lpstr>Design and Implementation of a De-synchronized Data Encryption (DES) Architecture</vt:lpstr>
      <vt:lpstr>Overview</vt:lpstr>
      <vt:lpstr>Design steps</vt:lpstr>
      <vt:lpstr> Encryption basics</vt:lpstr>
      <vt:lpstr>Data Encryption Standard Flow chart</vt:lpstr>
      <vt:lpstr>Pipelining </vt:lpstr>
      <vt:lpstr>Data Encryption Standard Flow chart</vt:lpstr>
      <vt:lpstr>Synchronous Data Encryption Standard</vt:lpstr>
      <vt:lpstr>Pipeline design</vt:lpstr>
      <vt:lpstr>DES implementation</vt:lpstr>
      <vt:lpstr>Hardware implementation</vt:lpstr>
      <vt:lpstr>Test case</vt:lpstr>
      <vt:lpstr>Verification</vt:lpstr>
      <vt:lpstr>Design steps</vt:lpstr>
      <vt:lpstr>Why Asynchronous ?</vt:lpstr>
      <vt:lpstr>De-synchronization</vt:lpstr>
      <vt:lpstr>Asynchronous controllers</vt:lpstr>
      <vt:lpstr>Asynchronous Pipelined DES Architecture</vt:lpstr>
      <vt:lpstr>Summary</vt:lpstr>
    </vt:vector>
  </TitlesOfParts>
  <Company>North Dakota State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The School Of</dc:creator>
  <cp:lastModifiedBy>ismail - [2010]</cp:lastModifiedBy>
  <cp:revision>144</cp:revision>
  <dcterms:created xsi:type="dcterms:W3CDTF">2012-04-20T19:21:34Z</dcterms:created>
  <dcterms:modified xsi:type="dcterms:W3CDTF">2012-04-26T22:11:03Z</dcterms:modified>
</cp:coreProperties>
</file>